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diagrams/data1.xml" ContentType="application/vnd.openxmlformats-officedocument.drawingml.diagramData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63" r:id="rId4"/>
    <p:sldId id="257" r:id="rId5"/>
    <p:sldId id="283" r:id="rId6"/>
    <p:sldId id="258" r:id="rId7"/>
    <p:sldId id="265" r:id="rId8"/>
    <p:sldId id="264" r:id="rId9"/>
    <p:sldId id="271" r:id="rId10"/>
    <p:sldId id="276" r:id="rId11"/>
    <p:sldId id="278" r:id="rId12"/>
    <p:sldId id="277" r:id="rId13"/>
    <p:sldId id="274" r:id="rId14"/>
    <p:sldId id="275" r:id="rId15"/>
    <p:sldId id="279" r:id="rId16"/>
    <p:sldId id="280" r:id="rId17"/>
    <p:sldId id="266" r:id="rId18"/>
    <p:sldId id="281" r:id="rId19"/>
    <p:sldId id="270" r:id="rId20"/>
    <p:sldId id="282" r:id="rId21"/>
    <p:sldId id="259" r:id="rId22"/>
    <p:sldId id="268" r:id="rId23"/>
    <p:sldId id="269" r:id="rId24"/>
    <p:sldId id="267" r:id="rId25"/>
    <p:sldId id="260" r:id="rId26"/>
    <p:sldId id="261" r:id="rId27"/>
  </p:sldIdLst>
  <p:sldSz cx="18288000" cy="10287000"/>
  <p:notesSz cx="6858000" cy="9144000"/>
  <p:embeddedFontLst>
    <p:embeddedFont>
      <p:font typeface="Arial Nova Cond" panose="020F0502020204030204" pitchFamily="34" charset="0"/>
      <p:regular r:id="rId29"/>
      <p:bold r:id="rId30"/>
      <p:italic r:id="rId31"/>
      <p:boldItalic r:id="rId32"/>
    </p:embeddedFont>
    <p:embeddedFont>
      <p:font typeface="Arial Nova Cond Light" panose="020F0302020204030204" pitchFamily="34" charset="0"/>
      <p:regular r:id="rId33"/>
      <p:italic r:id="rId34"/>
    </p:embeddedFont>
    <p:embeddedFont>
      <p:font typeface="Bebas Neue Bold" panose="020B0606020202050201" pitchFamily="34" charset="77"/>
      <p:regular r:id="rId35"/>
      <p:bold r:id="rId36"/>
    </p:embeddedFont>
    <p:embeddedFont>
      <p:font typeface="Montserrat" pitchFamily="2" charset="77"/>
      <p:regular r:id="rId37"/>
      <p:bold r:id="rId38"/>
      <p:italic r:id="rId39"/>
      <p:boldItalic r:id="rId40"/>
    </p:embeddedFont>
    <p:embeddedFont>
      <p:font typeface="Montserrat Bold" pitchFamily="2" charset="77"/>
      <p:regular r:id="rId41"/>
      <p:bold r:id="rId42"/>
    </p:embeddedFont>
    <p:embeddedFont>
      <p:font typeface="Montserrat ExtraBold" pitchFamily="2" charset="77"/>
      <p:bold r:id="rId43"/>
      <p:italic r:id="rId44"/>
      <p:boldItalic r:id="rId45"/>
    </p:embeddedFont>
    <p:embeddedFont>
      <p:font typeface="Montserrat Medium" panose="020F0502020204030204" pitchFamily="34" charset="0"/>
      <p:regular r:id="rId46"/>
      <p:italic r:id="rId47"/>
    </p:embeddedFont>
    <p:embeddedFont>
      <p:font typeface="Montserrat SemiBold" pitchFamily="2" charset="77"/>
      <p:regular r:id="rId48"/>
      <p:bold r:id="rId49"/>
      <p:italic r:id="rId50"/>
      <p:boldItalic r:id="rId51"/>
    </p:embeddedFont>
    <p:embeddedFont>
      <p:font typeface="Montserrat Ultra-Bold" pitchFamily="2" charset="77"/>
      <p:regular r:id="rId52"/>
      <p:bold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F9F9F9"/>
    <a:srgbClr val="145DA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1088" autoAdjust="0"/>
  </p:normalViewPr>
  <p:slideViewPr>
    <p:cSldViewPr>
      <p:cViewPr varScale="1">
        <p:scale>
          <a:sx n="65" d="100"/>
          <a:sy n="65" d="100"/>
        </p:scale>
        <p:origin x="160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phdmcfiles1\Shared\PHDMCCommon\EPIReports\Coroner%20Drug%20Data\Suicide%20Surveillanc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erzfeld\AppData\Roaming\Microsoft\Excel\Coroner%20Data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8889729928672"/>
          <c:y val="0.28911074644824081"/>
          <c:w val="0.79166666666666663"/>
          <c:h val="0.49673322068544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Sheet1!$G$4:$G$7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2023*</c:v>
                </c:pt>
              </c:strCache>
            </c:strRef>
          </c:cat>
          <c:val>
            <c:numRef>
              <c:f>Sheet1!$H$4:$H$7</c:f>
              <c:numCache>
                <c:formatCode>General</c:formatCode>
                <c:ptCount val="4"/>
                <c:pt idx="0">
                  <c:v>79</c:v>
                </c:pt>
                <c:pt idx="1">
                  <c:v>83</c:v>
                </c:pt>
                <c:pt idx="2">
                  <c:v>89</c:v>
                </c:pt>
                <c:pt idx="3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6-440F-A9F7-21ED9F2D8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388100688"/>
        <c:axId val="1387847920"/>
      </c:barChart>
      <c:catAx>
        <c:axId val="138810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endParaRPr lang="en-US"/>
          </a:p>
        </c:txPr>
        <c:crossAx val="1387847920"/>
        <c:crosses val="autoZero"/>
        <c:auto val="1"/>
        <c:lblAlgn val="ctr"/>
        <c:lblOffset val="100"/>
        <c:noMultiLvlLbl val="0"/>
      </c:catAx>
      <c:valAx>
        <c:axId val="1387847920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38810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50944223720555"/>
          <c:y val="0.3122088566906312"/>
          <c:w val="0.57215384814484094"/>
          <c:h val="0.6410403844197122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Sheet1!$I$16</c:f>
              <c:strCache>
                <c:ptCount val="1"/>
                <c:pt idx="0">
                  <c:v>Margin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3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35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CE0-4F85-87A8-76655C8DEC24}"/>
              </c:ext>
            </c:extLst>
          </c:dPt>
          <c:dPt>
            <c:idx val="1"/>
            <c:marker>
              <c:symbol val="circle"/>
              <c:size val="35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CE0-4F85-87A8-76655C8DEC24}"/>
              </c:ext>
            </c:extLst>
          </c:dPt>
          <c:dPt>
            <c:idx val="2"/>
            <c:marker>
              <c:symbol val="circle"/>
              <c:size val="35"/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2CE0-4F85-87A8-76655C8DEC24}"/>
              </c:ext>
            </c:extLst>
          </c:dPt>
          <c:dPt>
            <c:idx val="3"/>
            <c:marker>
              <c:symbol val="circle"/>
              <c:size val="35"/>
              <c:spPr>
                <a:solidFill>
                  <a:schemeClr val="bg1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2CE0-4F85-87A8-76655C8DEC24}"/>
              </c:ext>
            </c:extLst>
          </c:dPt>
          <c:dPt>
            <c:idx val="4"/>
            <c:marker>
              <c:symbol val="circle"/>
              <c:size val="35"/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2CE0-4F85-87A8-76655C8DEC24}"/>
              </c:ext>
            </c:extLst>
          </c:dPt>
          <c:dPt>
            <c:idx val="5"/>
            <c:marker>
              <c:symbol val="circle"/>
              <c:size val="35"/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2CE0-4F85-87A8-76655C8DEC24}"/>
              </c:ext>
            </c:extLst>
          </c:dPt>
          <c:dPt>
            <c:idx val="6"/>
            <c:marker>
              <c:symbol val="circle"/>
              <c:size val="3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2CE0-4F85-87A8-76655C8DEC24}"/>
              </c:ext>
            </c:extLst>
          </c:dPt>
          <c:dPt>
            <c:idx val="7"/>
            <c:marker>
              <c:symbol val="circle"/>
              <c:size val="3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2CE0-4F85-87A8-76655C8DEC24}"/>
              </c:ext>
            </c:extLst>
          </c:dPt>
          <c:dPt>
            <c:idx val="8"/>
            <c:marker>
              <c:symbol val="circle"/>
              <c:size val="35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2CE0-4F85-87A8-76655C8DEC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x"/>
            <c:errBarType val="minus"/>
            <c:errValType val="percentage"/>
            <c:noEndCap val="1"/>
            <c:val val="10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Sheet1!$H$17:$H$25</c:f>
              <c:numCache>
                <c:formatCode>0%</c:formatCode>
                <c:ptCount val="9"/>
                <c:pt idx="0">
                  <c:v>0.35443037974683544</c:v>
                </c:pt>
                <c:pt idx="1">
                  <c:v>0.31645569620253167</c:v>
                </c:pt>
                <c:pt idx="2">
                  <c:v>0.15189873417721519</c:v>
                </c:pt>
                <c:pt idx="3">
                  <c:v>0.13924050632911392</c:v>
                </c:pt>
                <c:pt idx="4">
                  <c:v>0.12658227848101267</c:v>
                </c:pt>
                <c:pt idx="5">
                  <c:v>0.11392405063291139</c:v>
                </c:pt>
                <c:pt idx="6">
                  <c:v>0.10126582278481013</c:v>
                </c:pt>
                <c:pt idx="7">
                  <c:v>7.5949367088607597E-2</c:v>
                </c:pt>
                <c:pt idx="8">
                  <c:v>6.3291139240506333E-2</c:v>
                </c:pt>
              </c:numCache>
            </c:numRef>
          </c:xVal>
          <c:yVal>
            <c:numRef>
              <c:f>Sheet1!$I$17:$I$25</c:f>
              <c:numCache>
                <c:formatCode>General</c:formatCode>
                <c:ptCount val="9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2CE0-4F85-87A8-76655C8DEC24}"/>
            </c:ext>
          </c:extLst>
        </c:ser>
        <c:ser>
          <c:idx val="1"/>
          <c:order val="1"/>
          <c:tx>
            <c:strRef>
              <c:f>Sheet1!$J$16</c:f>
              <c:strCache>
                <c:ptCount val="1"/>
                <c:pt idx="0">
                  <c:v>Label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rgbClr val="0070C0"/>
                        </a:solidFill>
                        <a:latin typeface="Arial Nova Cond Light" panose="020B0306020202020204" pitchFamily="34" charset="0"/>
                        <a:ea typeface="+mn-ea"/>
                        <a:cs typeface="+mn-cs"/>
                      </a:defRPr>
                    </a:pPr>
                    <a:fld id="{30F50E41-40A1-0643-B96E-91C2E08C4D63}" type="CELLRANGE">
                      <a:rPr lang="en-US"/>
                      <a:pPr>
                        <a:defRPr sz="2400">
                          <a:solidFill>
                            <a:srgbClr val="0070C0"/>
                          </a:solidFill>
                          <a:latin typeface="Arial Nova Cond Light" panose="020B0306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0070C0"/>
                      </a:solidFill>
                      <a:latin typeface="Arial Nova Cond Light" panose="020B0306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2CE0-4F85-87A8-76655C8DEC2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rgbClr val="0070C0"/>
                        </a:solidFill>
                        <a:latin typeface="Arial Nova Cond Light" panose="020B0306020202020204" pitchFamily="34" charset="0"/>
                        <a:ea typeface="+mn-ea"/>
                        <a:cs typeface="+mn-cs"/>
                      </a:defRPr>
                    </a:pPr>
                    <a:fld id="{24FB462B-C570-9643-8D18-98E4A2813D24}" type="CELLRANGE">
                      <a:rPr lang="en-US"/>
                      <a:pPr>
                        <a:defRPr sz="2400">
                          <a:solidFill>
                            <a:srgbClr val="0070C0"/>
                          </a:solidFill>
                          <a:latin typeface="Arial Nova Cond Light" panose="020B0306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0070C0"/>
                      </a:solidFill>
                      <a:latin typeface="Arial Nova Cond Light" panose="020B0306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2CE0-4F85-87A8-76655C8DEC24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2400" b="0" i="0" u="none" strike="noStrike" kern="1200" baseline="0">
                        <a:solidFill>
                          <a:srgbClr val="00B050"/>
                        </a:solidFill>
                        <a:latin typeface="Arial Nova Cond Light" panose="020B0306020202020204" pitchFamily="34" charset="0"/>
                        <a:ea typeface="+mn-ea"/>
                        <a:cs typeface="+mn-cs"/>
                      </a:defRPr>
                    </a:pPr>
                    <a:fld id="{3083BFE3-E5F4-9D4F-ADE7-168166932112}" type="CELLRANGE">
                      <a:rPr lang="en-US"/>
                      <a:pPr algn="r">
                        <a:defRPr sz="2400">
                          <a:solidFill>
                            <a:srgbClr val="00B050"/>
                          </a:solidFill>
                          <a:latin typeface="Arial Nova Cond Light" panose="020B0306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2400" b="0" i="0" u="none" strike="noStrike" kern="1200" baseline="0">
                      <a:solidFill>
                        <a:srgbClr val="00B050"/>
                      </a:solidFill>
                      <a:latin typeface="Arial Nova Cond Light" panose="020B0306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018518518518"/>
                      <c:h val="9.715661506693697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2CE0-4F85-87A8-76655C8DEC24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240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ova Cond Light" panose="020B0306020202020204" pitchFamily="34" charset="0"/>
                        <a:ea typeface="+mn-ea"/>
                        <a:cs typeface="+mn-cs"/>
                      </a:defRPr>
                    </a:pPr>
                    <a:fld id="{52CD1305-3898-6642-BA78-C271BB18D404}" type="CELLRANGE">
                      <a:rPr lang="en-US"/>
                      <a:pPr algn="r">
                        <a:defRPr sz="2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ova Cond Light" panose="020B0306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24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Nova Cond Light" panose="020B0306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53703703703703"/>
                      <c:h val="9.715661506693697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2CE0-4F85-87A8-76655C8DEC24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rgbClr val="00B050"/>
                        </a:solidFill>
                        <a:latin typeface="Arial Nova Cond Light" panose="020B0306020202020204" pitchFamily="34" charset="0"/>
                        <a:ea typeface="+mn-ea"/>
                        <a:cs typeface="+mn-cs"/>
                      </a:defRPr>
                    </a:pPr>
                    <a:fld id="{2E439A39-F955-C846-A39D-2D4299C29BDD}" type="CELLRANGE">
                      <a:rPr lang="en-US"/>
                      <a:pPr>
                        <a:defRPr sz="2400">
                          <a:solidFill>
                            <a:srgbClr val="00B050"/>
                          </a:solidFill>
                          <a:latin typeface="Arial Nova Cond Light" panose="020B0306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00B050"/>
                      </a:solidFill>
                      <a:latin typeface="Arial Nova Cond Light" panose="020B0306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2CE0-4F85-87A8-76655C8DEC24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2400" b="0" i="0" u="none" strike="noStrike" kern="1200" baseline="0">
                        <a:solidFill>
                          <a:srgbClr val="00B050"/>
                        </a:solidFill>
                        <a:latin typeface="Arial Nova Cond Light" panose="020B0306020202020204" pitchFamily="34" charset="0"/>
                        <a:ea typeface="+mn-ea"/>
                        <a:cs typeface="+mn-cs"/>
                      </a:defRPr>
                    </a:pPr>
                    <a:fld id="{E84EE49E-72DA-B441-86CB-04F3F7B92024}" type="CELLRANGE">
                      <a:rPr lang="en-US"/>
                      <a:pPr algn="r">
                        <a:defRPr sz="2400">
                          <a:solidFill>
                            <a:srgbClr val="00B050"/>
                          </a:solidFill>
                          <a:latin typeface="Arial Nova Cond Light" panose="020B0306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2400" b="0" i="0" u="none" strike="noStrike" kern="1200" baseline="0">
                      <a:solidFill>
                        <a:srgbClr val="00B050"/>
                      </a:solidFill>
                      <a:latin typeface="Arial Nova Cond Light" panose="020B0306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92592592592595"/>
                      <c:h val="9.715661506693697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2CE0-4F85-87A8-76655C8DEC24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rgbClr val="C00000"/>
                        </a:solidFill>
                        <a:latin typeface="Arial Nova Cond Light" panose="020B0306020202020204" pitchFamily="34" charset="0"/>
                        <a:ea typeface="+mn-ea"/>
                        <a:cs typeface="+mn-cs"/>
                      </a:defRPr>
                    </a:pPr>
                    <a:fld id="{3AD016E4-491F-FC47-B9CF-2D18FFAC13D0}" type="CELLRANGE">
                      <a:rPr lang="en-US"/>
                      <a:pPr>
                        <a:defRPr sz="2400">
                          <a:solidFill>
                            <a:srgbClr val="C00000"/>
                          </a:solidFill>
                          <a:latin typeface="Arial Nova Cond Light" panose="020B0306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C00000"/>
                      </a:solidFill>
                      <a:latin typeface="Arial Nova Cond Light" panose="020B0306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2CE0-4F85-87A8-76655C8DEC24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rgbClr val="C00000"/>
                        </a:solidFill>
                        <a:latin typeface="Arial Nova Cond Light" panose="020B0306020202020204" pitchFamily="34" charset="0"/>
                        <a:ea typeface="+mn-ea"/>
                        <a:cs typeface="+mn-cs"/>
                      </a:defRPr>
                    </a:pPr>
                    <a:fld id="{91230BBF-A76A-7246-9355-08A13949F4CB}" type="CELLRANGE">
                      <a:rPr lang="en-US"/>
                      <a:pPr>
                        <a:defRPr sz="2400">
                          <a:solidFill>
                            <a:srgbClr val="C00000"/>
                          </a:solidFill>
                          <a:latin typeface="Arial Nova Cond Light" panose="020B0306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C00000"/>
                      </a:solidFill>
                      <a:latin typeface="Arial Nova Cond Light" panose="020B0306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130681483207"/>
                      <c:h val="0.1156019034252811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2CE0-4F85-87A8-76655C8DEC24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rgbClr val="C00000"/>
                        </a:solidFill>
                        <a:latin typeface="Arial Nova Cond Light" panose="020B0306020202020204" pitchFamily="34" charset="0"/>
                        <a:ea typeface="+mn-ea"/>
                        <a:cs typeface="+mn-cs"/>
                      </a:defRPr>
                    </a:pPr>
                    <a:fld id="{F25CBDF8-C018-B24C-9D2B-9A3546A573CC}" type="CELLRANGE">
                      <a:rPr lang="en-US"/>
                      <a:pPr>
                        <a:defRPr sz="2400">
                          <a:solidFill>
                            <a:srgbClr val="C00000"/>
                          </a:solidFill>
                          <a:latin typeface="Arial Nova Cond Light" panose="020B0306020202020204" pitchFamily="34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C00000"/>
                      </a:solidFill>
                      <a:latin typeface="Arial Nova Cond Light" panose="020B0306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2CE0-4F85-87A8-76655C8DEC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E0-4F85-87A8-76655C8DEC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CE0-4F85-87A8-76655C8DEC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E0-4F85-87A8-76655C8DEC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E0-4F85-87A8-76655C8DEC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 Cond Light" panose="020B03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Sheet1!$J$17:$J$29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xVal>
          <c:yVal>
            <c:numRef>
              <c:f>Sheet1!$I$17:$I$29</c:f>
              <c:numCache>
                <c:formatCode>General</c:formatCode>
                <c:ptCount val="13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Sheet1!$G$17:$G$29</c15:f>
                <c15:dlblRangeCache>
                  <c:ptCount val="13"/>
                  <c:pt idx="0">
                    <c:v>Ethanol</c:v>
                  </c:pt>
                  <c:pt idx="1">
                    <c:v>THC</c:v>
                  </c:pt>
                  <c:pt idx="2">
                    <c:v>Antidepressant</c:v>
                  </c:pt>
                  <c:pt idx="3">
                    <c:v>Antihistamine</c:v>
                  </c:pt>
                  <c:pt idx="4">
                    <c:v>Rx Opioid</c:v>
                  </c:pt>
                  <c:pt idx="5">
                    <c:v>Benzodiazepine</c:v>
                  </c:pt>
                  <c:pt idx="6">
                    <c:v>Fentanyl</c:v>
                  </c:pt>
                  <c:pt idx="7">
                    <c:v>Methamphetamine</c:v>
                  </c:pt>
                  <c:pt idx="8">
                    <c:v>Cocaine</c:v>
                  </c:pt>
                  <c:pt idx="9">
                    <c:v>Naloxone</c:v>
                  </c:pt>
                  <c:pt idx="10">
                    <c:v>Gabapentin</c:v>
                  </c:pt>
                  <c:pt idx="11">
                    <c:v>Quetiapine</c:v>
                  </c:pt>
                  <c:pt idx="12">
                    <c:v>Lamotrigine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2CE0-4F85-87A8-76655C8DE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726256"/>
        <c:axId val="163330816"/>
      </c:scatterChart>
      <c:valAx>
        <c:axId val="2987262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3330816"/>
        <c:crosses val="autoZero"/>
        <c:crossBetween val="midCat"/>
      </c:valAx>
      <c:valAx>
        <c:axId val="163330816"/>
        <c:scaling>
          <c:orientation val="minMax"/>
          <c:max val="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87262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47867328728016"/>
          <c:y val="0.27379914911083847"/>
          <c:w val="0.82793438482302795"/>
          <c:h val="0.54665146610644988"/>
        </c:manualLayout>
      </c:layout>
      <c:lineChart>
        <c:grouping val="standard"/>
        <c:varyColors val="0"/>
        <c:ser>
          <c:idx val="0"/>
          <c:order val="0"/>
          <c:tx>
            <c:strRef>
              <c:f>Charts!$Q$18</c:f>
              <c:strCache>
                <c:ptCount val="1"/>
                <c:pt idx="0">
                  <c:v>Under 25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2478730271260326"/>
                  <c:y val="-8.8267427091112977E-3"/>
                </c:manualLayout>
              </c:layout>
              <c:tx>
                <c:rich>
                  <a:bodyPr/>
                  <a:lstStyle/>
                  <a:p>
                    <a:fld id="{9387C433-1696-4C68-9159-54E4583726B8}" type="SERIESNAME">
                      <a:rPr lang="en-US" sz="2400" b="1"/>
                      <a:pPr/>
                      <a:t>[SERIES NAME]</a:t>
                    </a:fld>
                    <a:r>
                      <a:rPr lang="en-US" sz="2400" b="1" baseline="0" dirty="0"/>
                      <a:t>   </a:t>
                    </a:r>
                    <a:fld id="{6D2C1ACF-6B04-48F9-9068-5BE29BD599FD}" type="VALUE">
                      <a:rPr lang="en-US" sz="2400" b="1" baseline="0"/>
                      <a:pPr/>
                      <a:t>[VALUE]</a:t>
                    </a:fld>
                    <a:endParaRPr lang="en-US" sz="2400" b="1" baseline="0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 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732167352088824"/>
                      <c:h val="0.158279149061234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5FF-42E9-96BF-89013D6FE050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Charts!$R$1:$U$1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Charts!$R$18:$U$18</c:f>
              <c:numCache>
                <c:formatCode>0%</c:formatCode>
                <c:ptCount val="4"/>
                <c:pt idx="0">
                  <c:v>0.12658227848101267</c:v>
                </c:pt>
                <c:pt idx="1">
                  <c:v>0.10843373493975902</c:v>
                </c:pt>
                <c:pt idx="2">
                  <c:v>0.1797752808988764</c:v>
                </c:pt>
                <c:pt idx="3">
                  <c:v>0.19387755102040816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FF-42E9-96BF-89013D6FE050}"/>
            </c:ext>
          </c:extLst>
        </c:ser>
        <c:ser>
          <c:idx val="1"/>
          <c:order val="1"/>
          <c:tx>
            <c:strRef>
              <c:f>Charts!$Q$19</c:f>
              <c:strCache>
                <c:ptCount val="1"/>
                <c:pt idx="0">
                  <c:v>25-54</c:v>
                </c:pt>
              </c:strCache>
            </c:strRef>
          </c:tx>
          <c:spPr>
            <a:ln w="28575" cap="rnd">
              <a:solidFill>
                <a:srgbClr val="ED7D31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4411248585326877"/>
                  <c:y val="-7.5727771272461556E-3"/>
                </c:manualLayout>
              </c:layout>
              <c:tx>
                <c:rich>
                  <a:bodyPr/>
                  <a:lstStyle/>
                  <a:p>
                    <a:fld id="{A8568BB9-8F82-45EE-BDAD-AC78EAD65431}" type="SERIESNAME">
                      <a:rPr lang="en-US" sz="2400" b="0"/>
                      <a:pPr/>
                      <a:t>[SERIES NAME]</a:t>
                    </a:fld>
                    <a:r>
                      <a:rPr lang="en-US" sz="2400" b="0" dirty="0"/>
                      <a:t>  </a:t>
                    </a:r>
                    <a:r>
                      <a:rPr lang="en-US" sz="2400" b="0" baseline="0" dirty="0"/>
                      <a:t> </a:t>
                    </a:r>
                    <a:fld id="{B0114FF4-16CA-489D-B704-02AC512E8C44}" type="VALUE">
                      <a:rPr lang="en-US" sz="2400" b="0" baseline="0"/>
                      <a:pPr/>
                      <a:t>[VALUE]</a:t>
                    </a:fld>
                    <a:endParaRPr lang="en-US" sz="2400" b="0" baseline="0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5FF-42E9-96BF-89013D6FE050}"/>
                </c:ext>
              </c:extLst>
            </c:dLbl>
            <c:dLbl>
              <c:idx val="2"/>
              <c:layout>
                <c:manualLayout>
                  <c:x val="-4.4923665791776028E-2"/>
                  <c:y val="-1.7977523848530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FF-42E9-96BF-89013D6FE050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Charts!$R$1:$U$1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Charts!$R$19:$U$19</c:f>
              <c:numCache>
                <c:formatCode>0%</c:formatCode>
                <c:ptCount val="4"/>
                <c:pt idx="0">
                  <c:v>0.48101265822784811</c:v>
                </c:pt>
                <c:pt idx="1">
                  <c:v>0.50602409638554213</c:v>
                </c:pt>
                <c:pt idx="2">
                  <c:v>0.4606741573033708</c:v>
                </c:pt>
                <c:pt idx="3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5FF-42E9-96BF-89013D6FE050}"/>
            </c:ext>
          </c:extLst>
        </c:ser>
        <c:ser>
          <c:idx val="2"/>
          <c:order val="2"/>
          <c:tx>
            <c:strRef>
              <c:f>Charts!$Q$20</c:f>
              <c:strCache>
                <c:ptCount val="1"/>
                <c:pt idx="0">
                  <c:v>55+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930522216727444"/>
                  <c:y val="4.5232357597904492E-4"/>
                </c:manualLayout>
              </c:layout>
              <c:tx>
                <c:rich>
                  <a:bodyPr/>
                  <a:lstStyle/>
                  <a:p>
                    <a:fld id="{661056AF-847C-4B12-8175-6849D826D9AB}" type="SERIESNAME">
                      <a:rPr lang="en-US" sz="2400" b="0"/>
                      <a:pPr/>
                      <a:t>[SERIES NAME]</a:t>
                    </a:fld>
                    <a:r>
                      <a:rPr lang="en-US" sz="2400" b="1" baseline="0" dirty="0"/>
                      <a:t>   </a:t>
                    </a:r>
                    <a:fld id="{B03D0FBF-4A47-4C32-BB11-DCCFA203C2F7}" type="VALUE">
                      <a:rPr lang="en-US" sz="2400" baseline="0"/>
                      <a:pPr/>
                      <a:t>[VALUE]</a:t>
                    </a:fld>
                    <a:endParaRPr lang="en-US" sz="2400" b="1" baseline="0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  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5FF-42E9-96BF-89013D6FE050}"/>
                </c:ext>
              </c:extLst>
            </c:dLbl>
            <c:dLbl>
              <c:idx val="2"/>
              <c:layout>
                <c:manualLayout>
                  <c:x val="-3.8673669095784957E-2"/>
                  <c:y val="7.5412856063559303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FF-42E9-96BF-89013D6FE050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Charts!$R$1:$U$1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Charts!$R$20:$U$20</c:f>
              <c:numCache>
                <c:formatCode>0%</c:formatCode>
                <c:ptCount val="4"/>
                <c:pt idx="0">
                  <c:v>0.39240506329113928</c:v>
                </c:pt>
                <c:pt idx="1">
                  <c:v>0.38554216867469882</c:v>
                </c:pt>
                <c:pt idx="2">
                  <c:v>0.3595505617977528</c:v>
                </c:pt>
                <c:pt idx="3">
                  <c:v>0.30612244897959184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5FF-42E9-96BF-89013D6FE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9322976"/>
        <c:axId val="1511154000"/>
      </c:lineChart>
      <c:catAx>
        <c:axId val="116932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1511154000"/>
        <c:crosses val="autoZero"/>
        <c:auto val="1"/>
        <c:lblAlgn val="ctr"/>
        <c:lblOffset val="100"/>
        <c:noMultiLvlLbl val="0"/>
      </c:catAx>
      <c:valAx>
        <c:axId val="15111540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6932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latin typeface="Arial Nova Cond" panose="020B0506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A20F1-F531-44A8-B4CC-634277E8900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B3EC82-5C53-44BA-B8F6-1A406B6C22FB}">
      <dgm:prSet phldrT="[Text]"/>
      <dgm:spPr>
        <a:solidFill>
          <a:srgbClr val="8064A2"/>
        </a:solidFill>
      </dgm:spPr>
      <dgm:t>
        <a:bodyPr/>
        <a:lstStyle/>
        <a:p>
          <a:r>
            <a:rPr lang="en-US" dirty="0">
              <a:latin typeface="Montserrat Bold" panose="00000800000000000000" charset="0"/>
            </a:rPr>
            <a:t>Postvention</a:t>
          </a:r>
        </a:p>
      </dgm:t>
    </dgm:pt>
    <dgm:pt modelId="{426E2B74-4319-4DC5-85D3-04968769EA3E}" type="parTrans" cxnId="{C48CA245-5940-4856-82D3-E5FE18189100}">
      <dgm:prSet/>
      <dgm:spPr/>
      <dgm:t>
        <a:bodyPr/>
        <a:lstStyle/>
        <a:p>
          <a:endParaRPr lang="en-US"/>
        </a:p>
      </dgm:t>
    </dgm:pt>
    <dgm:pt modelId="{EA56DE7C-8F4F-411E-8394-13918B2C8DB3}" type="sibTrans" cxnId="{C48CA245-5940-4856-82D3-E5FE18189100}">
      <dgm:prSet/>
      <dgm:spPr/>
      <dgm:t>
        <a:bodyPr/>
        <a:lstStyle/>
        <a:p>
          <a:endParaRPr lang="en-US"/>
        </a:p>
      </dgm:t>
    </dgm:pt>
    <dgm:pt modelId="{DDEC3461-79F5-4AB0-A409-D546B0BF0AE3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100" dirty="0">
              <a:latin typeface="Montserrat SemiBold" panose="020F0502020204030204" pitchFamily="2" charset="0"/>
            </a:rPr>
            <a:t>Support Group</a:t>
          </a:r>
        </a:p>
      </dgm:t>
    </dgm:pt>
    <dgm:pt modelId="{7C0FCC07-84CE-4B98-B1C7-F1ADD61B4275}" type="parTrans" cxnId="{54C98055-E125-45E2-ADFC-EEBFA6830FC7}">
      <dgm:prSet/>
      <dgm:spPr/>
      <dgm:t>
        <a:bodyPr/>
        <a:lstStyle/>
        <a:p>
          <a:endParaRPr lang="en-US"/>
        </a:p>
      </dgm:t>
    </dgm:pt>
    <dgm:pt modelId="{F1542A55-34F4-41B3-A421-568719BD4872}" type="sibTrans" cxnId="{54C98055-E125-45E2-ADFC-EEBFA6830FC7}">
      <dgm:prSet/>
      <dgm:spPr/>
      <dgm:t>
        <a:bodyPr/>
        <a:lstStyle/>
        <a:p>
          <a:endParaRPr lang="en-US"/>
        </a:p>
      </dgm:t>
    </dgm:pt>
    <dgm:pt modelId="{2F80B53B-09EC-4947-8120-B693D3D09809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>
              <a:latin typeface="Montserrat SemiBold" panose="00000700000000000000" pitchFamily="2" charset="0"/>
            </a:rPr>
            <a:t>LOSS Team</a:t>
          </a:r>
        </a:p>
      </dgm:t>
    </dgm:pt>
    <dgm:pt modelId="{9D969A72-8774-4CC4-A53F-D63FD80BF856}" type="parTrans" cxnId="{4C195AA9-A1EB-426B-932D-21BA54F7F81E}">
      <dgm:prSet/>
      <dgm:spPr/>
      <dgm:t>
        <a:bodyPr/>
        <a:lstStyle/>
        <a:p>
          <a:endParaRPr lang="en-US"/>
        </a:p>
      </dgm:t>
    </dgm:pt>
    <dgm:pt modelId="{783ABA46-AFAB-4564-8A16-6ECB9135BA8A}" type="sibTrans" cxnId="{4C195AA9-A1EB-426B-932D-21BA54F7F81E}">
      <dgm:prSet/>
      <dgm:spPr/>
      <dgm:t>
        <a:bodyPr/>
        <a:lstStyle/>
        <a:p>
          <a:endParaRPr lang="en-US"/>
        </a:p>
      </dgm:t>
    </dgm:pt>
    <dgm:pt modelId="{64E4E2AB-1CCF-4EC0-B426-EFC83E68D9F4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>
              <a:latin typeface="Montserrat SemiBold" panose="00000700000000000000" pitchFamily="2" charset="0"/>
            </a:rPr>
            <a:t>Resource Flyer</a:t>
          </a:r>
        </a:p>
      </dgm:t>
    </dgm:pt>
    <dgm:pt modelId="{5BB85B9C-0D6B-42C0-815F-0D02EC7C6172}" type="parTrans" cxnId="{F5E47B46-66CE-4B1D-94EB-44A8DC074E22}">
      <dgm:prSet/>
      <dgm:spPr/>
      <dgm:t>
        <a:bodyPr/>
        <a:lstStyle/>
        <a:p>
          <a:endParaRPr lang="en-US"/>
        </a:p>
      </dgm:t>
    </dgm:pt>
    <dgm:pt modelId="{C18929A9-6B3C-4142-9B15-5663439E4132}" type="sibTrans" cxnId="{F5E47B46-66CE-4B1D-94EB-44A8DC074E22}">
      <dgm:prSet/>
      <dgm:spPr/>
      <dgm:t>
        <a:bodyPr/>
        <a:lstStyle/>
        <a:p>
          <a:endParaRPr lang="en-US"/>
        </a:p>
      </dgm:t>
    </dgm:pt>
    <dgm:pt modelId="{527CBE76-8F05-4CF1-AA18-2266AB0CB04C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>
              <a:latin typeface="Montserrat SemiBold" panose="00000700000000000000" pitchFamily="2" charset="0"/>
            </a:rPr>
            <a:t>School Resources</a:t>
          </a:r>
        </a:p>
      </dgm:t>
    </dgm:pt>
    <dgm:pt modelId="{C341F26E-F2E6-4C3C-B554-E185301DF08B}" type="parTrans" cxnId="{EA87F375-FA22-446C-92E3-B923AAFA90D2}">
      <dgm:prSet/>
      <dgm:spPr/>
      <dgm:t>
        <a:bodyPr/>
        <a:lstStyle/>
        <a:p>
          <a:endParaRPr lang="en-US"/>
        </a:p>
      </dgm:t>
    </dgm:pt>
    <dgm:pt modelId="{FE5DD0B7-63F2-43C9-86AF-DC65542F5A5A}" type="sibTrans" cxnId="{EA87F375-FA22-446C-92E3-B923AAFA90D2}">
      <dgm:prSet/>
      <dgm:spPr/>
      <dgm:t>
        <a:bodyPr/>
        <a:lstStyle/>
        <a:p>
          <a:endParaRPr lang="en-US"/>
        </a:p>
      </dgm:t>
    </dgm:pt>
    <dgm:pt modelId="{600E7BC0-F905-4853-8CC6-3AC12989A06B}" type="pres">
      <dgm:prSet presAssocID="{99EA20F1-F531-44A8-B4CC-634277E8900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B62B94-1BBE-4B0A-8239-5B2416BB79E8}" type="pres">
      <dgm:prSet presAssocID="{DAB3EC82-5C53-44BA-B8F6-1A406B6C22FB}" presName="vertOne" presStyleCnt="0"/>
      <dgm:spPr/>
    </dgm:pt>
    <dgm:pt modelId="{E99F3DEB-68C7-4B94-AA7E-9744338D9963}" type="pres">
      <dgm:prSet presAssocID="{DAB3EC82-5C53-44BA-B8F6-1A406B6C22FB}" presName="txOne" presStyleLbl="node0" presStyleIdx="0" presStyleCnt="1">
        <dgm:presLayoutVars>
          <dgm:chPref val="3"/>
        </dgm:presLayoutVars>
      </dgm:prSet>
      <dgm:spPr/>
    </dgm:pt>
    <dgm:pt modelId="{5730121D-F310-4DB7-87E0-2193C1F90191}" type="pres">
      <dgm:prSet presAssocID="{DAB3EC82-5C53-44BA-B8F6-1A406B6C22FB}" presName="parTransOne" presStyleCnt="0"/>
      <dgm:spPr/>
    </dgm:pt>
    <dgm:pt modelId="{2F571CBC-F5DF-4019-9C41-A160CD8763A3}" type="pres">
      <dgm:prSet presAssocID="{DAB3EC82-5C53-44BA-B8F6-1A406B6C22FB}" presName="horzOne" presStyleCnt="0"/>
      <dgm:spPr/>
    </dgm:pt>
    <dgm:pt modelId="{9C03504A-002D-41E1-9EEC-C616BFEDC162}" type="pres">
      <dgm:prSet presAssocID="{DDEC3461-79F5-4AB0-A409-D546B0BF0AE3}" presName="vertTwo" presStyleCnt="0"/>
      <dgm:spPr/>
    </dgm:pt>
    <dgm:pt modelId="{86A65111-4685-471B-B417-AC6BCF75974E}" type="pres">
      <dgm:prSet presAssocID="{DDEC3461-79F5-4AB0-A409-D546B0BF0AE3}" presName="txTwo" presStyleLbl="node2" presStyleIdx="0" presStyleCnt="4">
        <dgm:presLayoutVars>
          <dgm:chPref val="3"/>
        </dgm:presLayoutVars>
      </dgm:prSet>
      <dgm:spPr/>
    </dgm:pt>
    <dgm:pt modelId="{D6E050B3-8AB8-4648-927A-429EBAAD622A}" type="pres">
      <dgm:prSet presAssocID="{DDEC3461-79F5-4AB0-A409-D546B0BF0AE3}" presName="horzTwo" presStyleCnt="0"/>
      <dgm:spPr/>
    </dgm:pt>
    <dgm:pt modelId="{0F443075-69D9-4799-9E9D-5A161A0124AB}" type="pres">
      <dgm:prSet presAssocID="{F1542A55-34F4-41B3-A421-568719BD4872}" presName="sibSpaceTwo" presStyleCnt="0"/>
      <dgm:spPr/>
    </dgm:pt>
    <dgm:pt modelId="{C328BE6A-F82B-4454-A4BB-3B47A1EBBDB8}" type="pres">
      <dgm:prSet presAssocID="{2F80B53B-09EC-4947-8120-B693D3D09809}" presName="vertTwo" presStyleCnt="0"/>
      <dgm:spPr/>
    </dgm:pt>
    <dgm:pt modelId="{CEA5F40B-0BB7-4782-9650-C9C870586C8F}" type="pres">
      <dgm:prSet presAssocID="{2F80B53B-09EC-4947-8120-B693D3D09809}" presName="txTwo" presStyleLbl="node2" presStyleIdx="1" presStyleCnt="4">
        <dgm:presLayoutVars>
          <dgm:chPref val="3"/>
        </dgm:presLayoutVars>
      </dgm:prSet>
      <dgm:spPr/>
    </dgm:pt>
    <dgm:pt modelId="{9E54A462-E905-4A2A-BF76-43C9571A8F98}" type="pres">
      <dgm:prSet presAssocID="{2F80B53B-09EC-4947-8120-B693D3D09809}" presName="horzTwo" presStyleCnt="0"/>
      <dgm:spPr/>
    </dgm:pt>
    <dgm:pt modelId="{99E9DEF1-41C7-4CB8-B7BC-1A6575925108}" type="pres">
      <dgm:prSet presAssocID="{783ABA46-AFAB-4564-8A16-6ECB9135BA8A}" presName="sibSpaceTwo" presStyleCnt="0"/>
      <dgm:spPr/>
    </dgm:pt>
    <dgm:pt modelId="{F6BBF11B-10C4-4ECD-8447-A5291EC2771C}" type="pres">
      <dgm:prSet presAssocID="{64E4E2AB-1CCF-4EC0-B426-EFC83E68D9F4}" presName="vertTwo" presStyleCnt="0"/>
      <dgm:spPr/>
    </dgm:pt>
    <dgm:pt modelId="{44C5AE4A-E8CE-45B0-A6B5-481C2FFD57BA}" type="pres">
      <dgm:prSet presAssocID="{64E4E2AB-1CCF-4EC0-B426-EFC83E68D9F4}" presName="txTwo" presStyleLbl="node2" presStyleIdx="2" presStyleCnt="4">
        <dgm:presLayoutVars>
          <dgm:chPref val="3"/>
        </dgm:presLayoutVars>
      </dgm:prSet>
      <dgm:spPr/>
    </dgm:pt>
    <dgm:pt modelId="{BB1389F3-ECC0-4A7E-9131-20EEDF492CC7}" type="pres">
      <dgm:prSet presAssocID="{64E4E2AB-1CCF-4EC0-B426-EFC83E68D9F4}" presName="horzTwo" presStyleCnt="0"/>
      <dgm:spPr/>
    </dgm:pt>
    <dgm:pt modelId="{5219523B-98BB-4FE7-9A99-731CA5451A47}" type="pres">
      <dgm:prSet presAssocID="{C18929A9-6B3C-4142-9B15-5663439E4132}" presName="sibSpaceTwo" presStyleCnt="0"/>
      <dgm:spPr/>
    </dgm:pt>
    <dgm:pt modelId="{329429EA-50D3-46F1-8EB8-EBCDC970A3FD}" type="pres">
      <dgm:prSet presAssocID="{527CBE76-8F05-4CF1-AA18-2266AB0CB04C}" presName="vertTwo" presStyleCnt="0"/>
      <dgm:spPr/>
    </dgm:pt>
    <dgm:pt modelId="{073624C6-6D67-4FD4-8169-5071EF0E5188}" type="pres">
      <dgm:prSet presAssocID="{527CBE76-8F05-4CF1-AA18-2266AB0CB04C}" presName="txTwo" presStyleLbl="node2" presStyleIdx="3" presStyleCnt="4">
        <dgm:presLayoutVars>
          <dgm:chPref val="3"/>
        </dgm:presLayoutVars>
      </dgm:prSet>
      <dgm:spPr/>
    </dgm:pt>
    <dgm:pt modelId="{D9428FCE-9A76-4683-A38A-9D3B54C34128}" type="pres">
      <dgm:prSet presAssocID="{527CBE76-8F05-4CF1-AA18-2266AB0CB04C}" presName="horzTwo" presStyleCnt="0"/>
      <dgm:spPr/>
    </dgm:pt>
  </dgm:ptLst>
  <dgm:cxnLst>
    <dgm:cxn modelId="{D0E8780D-941A-4C3D-B950-847CCC541E8D}" type="presOf" srcId="{2F80B53B-09EC-4947-8120-B693D3D09809}" destId="{CEA5F40B-0BB7-4782-9650-C9C870586C8F}" srcOrd="0" destOrd="0" presId="urn:microsoft.com/office/officeart/2005/8/layout/hierarchy4"/>
    <dgm:cxn modelId="{8A405828-96F1-472B-8419-8EAD3D65FBE7}" type="presOf" srcId="{DAB3EC82-5C53-44BA-B8F6-1A406B6C22FB}" destId="{E99F3DEB-68C7-4B94-AA7E-9744338D9963}" srcOrd="0" destOrd="0" presId="urn:microsoft.com/office/officeart/2005/8/layout/hierarchy4"/>
    <dgm:cxn modelId="{C48CA245-5940-4856-82D3-E5FE18189100}" srcId="{99EA20F1-F531-44A8-B4CC-634277E89003}" destId="{DAB3EC82-5C53-44BA-B8F6-1A406B6C22FB}" srcOrd="0" destOrd="0" parTransId="{426E2B74-4319-4DC5-85D3-04968769EA3E}" sibTransId="{EA56DE7C-8F4F-411E-8394-13918B2C8DB3}"/>
    <dgm:cxn modelId="{F5E47B46-66CE-4B1D-94EB-44A8DC074E22}" srcId="{DAB3EC82-5C53-44BA-B8F6-1A406B6C22FB}" destId="{64E4E2AB-1CCF-4EC0-B426-EFC83E68D9F4}" srcOrd="2" destOrd="0" parTransId="{5BB85B9C-0D6B-42C0-815F-0D02EC7C6172}" sibTransId="{C18929A9-6B3C-4142-9B15-5663439E4132}"/>
    <dgm:cxn modelId="{54C98055-E125-45E2-ADFC-EEBFA6830FC7}" srcId="{DAB3EC82-5C53-44BA-B8F6-1A406B6C22FB}" destId="{DDEC3461-79F5-4AB0-A409-D546B0BF0AE3}" srcOrd="0" destOrd="0" parTransId="{7C0FCC07-84CE-4B98-B1C7-F1ADD61B4275}" sibTransId="{F1542A55-34F4-41B3-A421-568719BD4872}"/>
    <dgm:cxn modelId="{EA87F375-FA22-446C-92E3-B923AAFA90D2}" srcId="{DAB3EC82-5C53-44BA-B8F6-1A406B6C22FB}" destId="{527CBE76-8F05-4CF1-AA18-2266AB0CB04C}" srcOrd="3" destOrd="0" parTransId="{C341F26E-F2E6-4C3C-B554-E185301DF08B}" sibTransId="{FE5DD0B7-63F2-43C9-86AF-DC65542F5A5A}"/>
    <dgm:cxn modelId="{63A9A978-1EBB-4E19-B335-2186EE608DAC}" type="presOf" srcId="{DDEC3461-79F5-4AB0-A409-D546B0BF0AE3}" destId="{86A65111-4685-471B-B417-AC6BCF75974E}" srcOrd="0" destOrd="0" presId="urn:microsoft.com/office/officeart/2005/8/layout/hierarchy4"/>
    <dgm:cxn modelId="{4C195AA9-A1EB-426B-932D-21BA54F7F81E}" srcId="{DAB3EC82-5C53-44BA-B8F6-1A406B6C22FB}" destId="{2F80B53B-09EC-4947-8120-B693D3D09809}" srcOrd="1" destOrd="0" parTransId="{9D969A72-8774-4CC4-A53F-D63FD80BF856}" sibTransId="{783ABA46-AFAB-4564-8A16-6ECB9135BA8A}"/>
    <dgm:cxn modelId="{2927D4B9-BBE0-4E8B-829A-8C053BF8D62E}" type="presOf" srcId="{527CBE76-8F05-4CF1-AA18-2266AB0CB04C}" destId="{073624C6-6D67-4FD4-8169-5071EF0E5188}" srcOrd="0" destOrd="0" presId="urn:microsoft.com/office/officeart/2005/8/layout/hierarchy4"/>
    <dgm:cxn modelId="{98AE30EB-790B-4BC2-AB3B-C8FBD4B96823}" type="presOf" srcId="{64E4E2AB-1CCF-4EC0-B426-EFC83E68D9F4}" destId="{44C5AE4A-E8CE-45B0-A6B5-481C2FFD57BA}" srcOrd="0" destOrd="0" presId="urn:microsoft.com/office/officeart/2005/8/layout/hierarchy4"/>
    <dgm:cxn modelId="{9416C2EE-960E-44B8-B377-11B53BE7E954}" type="presOf" srcId="{99EA20F1-F531-44A8-B4CC-634277E89003}" destId="{600E7BC0-F905-4853-8CC6-3AC12989A06B}" srcOrd="0" destOrd="0" presId="urn:microsoft.com/office/officeart/2005/8/layout/hierarchy4"/>
    <dgm:cxn modelId="{40C535B1-A974-41FB-AC67-A9EDE58C5184}" type="presParOf" srcId="{600E7BC0-F905-4853-8CC6-3AC12989A06B}" destId="{F4B62B94-1BBE-4B0A-8239-5B2416BB79E8}" srcOrd="0" destOrd="0" presId="urn:microsoft.com/office/officeart/2005/8/layout/hierarchy4"/>
    <dgm:cxn modelId="{17B80CA0-4A6F-4A51-BA41-986064555651}" type="presParOf" srcId="{F4B62B94-1BBE-4B0A-8239-5B2416BB79E8}" destId="{E99F3DEB-68C7-4B94-AA7E-9744338D9963}" srcOrd="0" destOrd="0" presId="urn:microsoft.com/office/officeart/2005/8/layout/hierarchy4"/>
    <dgm:cxn modelId="{FA3CC83F-762A-4159-A5DD-CCFEFEBAFBBE}" type="presParOf" srcId="{F4B62B94-1BBE-4B0A-8239-5B2416BB79E8}" destId="{5730121D-F310-4DB7-87E0-2193C1F90191}" srcOrd="1" destOrd="0" presId="urn:microsoft.com/office/officeart/2005/8/layout/hierarchy4"/>
    <dgm:cxn modelId="{56AF8907-5781-40A9-B0E9-7BA139EFFD0D}" type="presParOf" srcId="{F4B62B94-1BBE-4B0A-8239-5B2416BB79E8}" destId="{2F571CBC-F5DF-4019-9C41-A160CD8763A3}" srcOrd="2" destOrd="0" presId="urn:microsoft.com/office/officeart/2005/8/layout/hierarchy4"/>
    <dgm:cxn modelId="{BDF369F2-C913-4239-8855-A02B9DD516F7}" type="presParOf" srcId="{2F571CBC-F5DF-4019-9C41-A160CD8763A3}" destId="{9C03504A-002D-41E1-9EEC-C616BFEDC162}" srcOrd="0" destOrd="0" presId="urn:microsoft.com/office/officeart/2005/8/layout/hierarchy4"/>
    <dgm:cxn modelId="{3E8BCA10-5604-4BB4-97B1-1CAF9E2DC1DF}" type="presParOf" srcId="{9C03504A-002D-41E1-9EEC-C616BFEDC162}" destId="{86A65111-4685-471B-B417-AC6BCF75974E}" srcOrd="0" destOrd="0" presId="urn:microsoft.com/office/officeart/2005/8/layout/hierarchy4"/>
    <dgm:cxn modelId="{0B3E5EE0-58B3-44CF-A4F2-F029790C3592}" type="presParOf" srcId="{9C03504A-002D-41E1-9EEC-C616BFEDC162}" destId="{D6E050B3-8AB8-4648-927A-429EBAAD622A}" srcOrd="1" destOrd="0" presId="urn:microsoft.com/office/officeart/2005/8/layout/hierarchy4"/>
    <dgm:cxn modelId="{A9BFAFBF-B824-459C-9519-E3F5E2B460F5}" type="presParOf" srcId="{2F571CBC-F5DF-4019-9C41-A160CD8763A3}" destId="{0F443075-69D9-4799-9E9D-5A161A0124AB}" srcOrd="1" destOrd="0" presId="urn:microsoft.com/office/officeart/2005/8/layout/hierarchy4"/>
    <dgm:cxn modelId="{58ADDE4D-0812-4567-835B-BF05BF7E3AA7}" type="presParOf" srcId="{2F571CBC-F5DF-4019-9C41-A160CD8763A3}" destId="{C328BE6A-F82B-4454-A4BB-3B47A1EBBDB8}" srcOrd="2" destOrd="0" presId="urn:microsoft.com/office/officeart/2005/8/layout/hierarchy4"/>
    <dgm:cxn modelId="{0056560B-E323-4E9E-A38D-BCDF3CFC4E81}" type="presParOf" srcId="{C328BE6A-F82B-4454-A4BB-3B47A1EBBDB8}" destId="{CEA5F40B-0BB7-4782-9650-C9C870586C8F}" srcOrd="0" destOrd="0" presId="urn:microsoft.com/office/officeart/2005/8/layout/hierarchy4"/>
    <dgm:cxn modelId="{70CA66A1-6274-414D-8C53-F6E4F78A079E}" type="presParOf" srcId="{C328BE6A-F82B-4454-A4BB-3B47A1EBBDB8}" destId="{9E54A462-E905-4A2A-BF76-43C9571A8F98}" srcOrd="1" destOrd="0" presId="urn:microsoft.com/office/officeart/2005/8/layout/hierarchy4"/>
    <dgm:cxn modelId="{BFB0CEA9-0C09-41A3-BBED-E2C586587973}" type="presParOf" srcId="{2F571CBC-F5DF-4019-9C41-A160CD8763A3}" destId="{99E9DEF1-41C7-4CB8-B7BC-1A6575925108}" srcOrd="3" destOrd="0" presId="urn:microsoft.com/office/officeart/2005/8/layout/hierarchy4"/>
    <dgm:cxn modelId="{8404B476-116F-4F5E-9A14-96DC57FE5920}" type="presParOf" srcId="{2F571CBC-F5DF-4019-9C41-A160CD8763A3}" destId="{F6BBF11B-10C4-4ECD-8447-A5291EC2771C}" srcOrd="4" destOrd="0" presId="urn:microsoft.com/office/officeart/2005/8/layout/hierarchy4"/>
    <dgm:cxn modelId="{BB179C29-97AC-4EEA-9869-E02C32D5A446}" type="presParOf" srcId="{F6BBF11B-10C4-4ECD-8447-A5291EC2771C}" destId="{44C5AE4A-E8CE-45B0-A6B5-481C2FFD57BA}" srcOrd="0" destOrd="0" presId="urn:microsoft.com/office/officeart/2005/8/layout/hierarchy4"/>
    <dgm:cxn modelId="{CB02D04B-F56C-4C41-8B49-8A451BDDD9D3}" type="presParOf" srcId="{F6BBF11B-10C4-4ECD-8447-A5291EC2771C}" destId="{BB1389F3-ECC0-4A7E-9131-20EEDF492CC7}" srcOrd="1" destOrd="0" presId="urn:microsoft.com/office/officeart/2005/8/layout/hierarchy4"/>
    <dgm:cxn modelId="{828BA187-2280-4AC9-BA01-DCA6F54B13DB}" type="presParOf" srcId="{2F571CBC-F5DF-4019-9C41-A160CD8763A3}" destId="{5219523B-98BB-4FE7-9A99-731CA5451A47}" srcOrd="5" destOrd="0" presId="urn:microsoft.com/office/officeart/2005/8/layout/hierarchy4"/>
    <dgm:cxn modelId="{260DBBAD-A857-4229-ABB2-53A5AFA49313}" type="presParOf" srcId="{2F571CBC-F5DF-4019-9C41-A160CD8763A3}" destId="{329429EA-50D3-46F1-8EB8-EBCDC970A3FD}" srcOrd="6" destOrd="0" presId="urn:microsoft.com/office/officeart/2005/8/layout/hierarchy4"/>
    <dgm:cxn modelId="{B50840FC-16E7-457B-B8CA-1DD57760813C}" type="presParOf" srcId="{329429EA-50D3-46F1-8EB8-EBCDC970A3FD}" destId="{073624C6-6D67-4FD4-8169-5071EF0E5188}" srcOrd="0" destOrd="0" presId="urn:microsoft.com/office/officeart/2005/8/layout/hierarchy4"/>
    <dgm:cxn modelId="{72AD5208-615B-4048-85A0-BDEDE63ED940}" type="presParOf" srcId="{329429EA-50D3-46F1-8EB8-EBCDC970A3FD}" destId="{D9428FCE-9A76-4683-A38A-9D3B54C3412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F3DEB-68C7-4B94-AA7E-9744338D9963}">
      <dsp:nvSpPr>
        <dsp:cNvPr id="0" name=""/>
        <dsp:cNvSpPr/>
      </dsp:nvSpPr>
      <dsp:spPr>
        <a:xfrm>
          <a:off x="1173" y="961"/>
          <a:ext cx="7261112" cy="1117530"/>
        </a:xfrm>
        <a:prstGeom prst="roundRect">
          <a:avLst>
            <a:gd name="adj" fmla="val 10000"/>
          </a:avLst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Montserrat Bold" panose="00000800000000000000" charset="0"/>
            </a:rPr>
            <a:t>Postvention</a:t>
          </a:r>
        </a:p>
      </dsp:txBody>
      <dsp:txXfrm>
        <a:off x="33904" y="33692"/>
        <a:ext cx="7195650" cy="1052068"/>
      </dsp:txXfrm>
    </dsp:sp>
    <dsp:sp modelId="{86A65111-4685-471B-B417-AC6BCF75974E}">
      <dsp:nvSpPr>
        <dsp:cNvPr id="0" name=""/>
        <dsp:cNvSpPr/>
      </dsp:nvSpPr>
      <dsp:spPr>
        <a:xfrm>
          <a:off x="1173" y="1305981"/>
          <a:ext cx="1707693" cy="1117530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Montserrat SemiBold" panose="020F0502020204030204" pitchFamily="2" charset="0"/>
            </a:rPr>
            <a:t>Support Group</a:t>
          </a:r>
        </a:p>
      </dsp:txBody>
      <dsp:txXfrm>
        <a:off x="33904" y="1338712"/>
        <a:ext cx="1642231" cy="1052068"/>
      </dsp:txXfrm>
    </dsp:sp>
    <dsp:sp modelId="{CEA5F40B-0BB7-4782-9650-C9C870586C8F}">
      <dsp:nvSpPr>
        <dsp:cNvPr id="0" name=""/>
        <dsp:cNvSpPr/>
      </dsp:nvSpPr>
      <dsp:spPr>
        <a:xfrm>
          <a:off x="1852313" y="1305981"/>
          <a:ext cx="1707693" cy="1117530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Montserrat SemiBold" panose="00000700000000000000" pitchFamily="2" charset="0"/>
            </a:rPr>
            <a:t>LOSS Team</a:t>
          </a:r>
        </a:p>
      </dsp:txBody>
      <dsp:txXfrm>
        <a:off x="1885044" y="1338712"/>
        <a:ext cx="1642231" cy="1052068"/>
      </dsp:txXfrm>
    </dsp:sp>
    <dsp:sp modelId="{44C5AE4A-E8CE-45B0-A6B5-481C2FFD57BA}">
      <dsp:nvSpPr>
        <dsp:cNvPr id="0" name=""/>
        <dsp:cNvSpPr/>
      </dsp:nvSpPr>
      <dsp:spPr>
        <a:xfrm>
          <a:off x="3703453" y="1305981"/>
          <a:ext cx="1707693" cy="1117530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Montserrat SemiBold" panose="00000700000000000000" pitchFamily="2" charset="0"/>
            </a:rPr>
            <a:t>Resource Flyer</a:t>
          </a:r>
        </a:p>
      </dsp:txBody>
      <dsp:txXfrm>
        <a:off x="3736184" y="1338712"/>
        <a:ext cx="1642231" cy="1052068"/>
      </dsp:txXfrm>
    </dsp:sp>
    <dsp:sp modelId="{073624C6-6D67-4FD4-8169-5071EF0E5188}">
      <dsp:nvSpPr>
        <dsp:cNvPr id="0" name=""/>
        <dsp:cNvSpPr/>
      </dsp:nvSpPr>
      <dsp:spPr>
        <a:xfrm>
          <a:off x="5554592" y="1305981"/>
          <a:ext cx="1707693" cy="1117530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Montserrat SemiBold" panose="00000700000000000000" pitchFamily="2" charset="0"/>
            </a:rPr>
            <a:t>School Resources</a:t>
          </a:r>
        </a:p>
      </dsp:txBody>
      <dsp:txXfrm>
        <a:off x="5587323" y="1338712"/>
        <a:ext cx="1642231" cy="1052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0.00729</cdr:x>
      <cdr:y>0</cdr:y>
    </cdr:from>
    <cdr:to>
      <cdr:x>0.99271</cdr:x>
      <cdr:y>0.33714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E495EEC-F97B-1B44-01AF-0AFB38E48226}"/>
            </a:ext>
          </a:extLst>
        </cdr:cNvPr>
        <cdr:cNvSpPr txBox="1"/>
      </cdr:nvSpPr>
      <cdr:spPr>
        <a:xfrm xmlns:a="http://schemas.openxmlformats.org/drawingml/2006/main">
          <a:off x="40521" y="0"/>
          <a:ext cx="5477365" cy="2228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The </a:t>
          </a:r>
          <a:r>
            <a:rPr lang="en-US" sz="2800" baseline="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total number of suicides in </a:t>
          </a:r>
          <a:r>
            <a:rPr lang="en-US" sz="2800" b="1" baseline="0" dirty="0">
              <a:solidFill>
                <a:srgbClr val="0070C0"/>
              </a:solidFill>
              <a:latin typeface="Arial Nova Cond Light" panose="020B0306020202020204" pitchFamily="34" charset="0"/>
            </a:rPr>
            <a:t>2023 is the highest on record, </a:t>
          </a:r>
          <a:r>
            <a:rPr lang="en-US" sz="2800" baseline="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and represents a </a:t>
          </a:r>
          <a:r>
            <a:rPr lang="en-US" sz="2800" b="1" baseline="0" dirty="0">
              <a:solidFill>
                <a:srgbClr val="0070C0"/>
              </a:solidFill>
              <a:latin typeface="Arial Nova Cond Light" panose="020B0306020202020204" pitchFamily="34" charset="0"/>
            </a:rPr>
            <a:t>30% increase from 2020</a:t>
          </a:r>
          <a:r>
            <a:rPr lang="en-US" sz="2800" baseline="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.</a:t>
          </a:r>
        </a:p>
        <a:p xmlns:a="http://schemas.openxmlformats.org/drawingml/2006/main">
          <a:r>
            <a:rPr lang="en-US" sz="1050" b="0" i="0" baseline="0" dirty="0">
              <a:solidFill>
                <a:schemeClr val="bg2">
                  <a:lumMod val="75000"/>
                </a:schemeClr>
              </a:solidFill>
              <a:effectLst/>
              <a:latin typeface="Arial Nova Cond Light" panose="020B0306020202020204" pitchFamily="34" charset="0"/>
            </a:rPr>
            <a:t>Suicide Deaths by Year</a:t>
          </a:r>
          <a:r>
            <a:rPr lang="en-US" sz="1050" baseline="0" dirty="0">
              <a:solidFill>
                <a:schemeClr val="bg2">
                  <a:lumMod val="75000"/>
                </a:schemeClr>
              </a:solidFill>
              <a:effectLst/>
              <a:latin typeface="Arial Nova Cond Light" panose="020B0306020202020204" pitchFamily="34" charset="0"/>
            </a:rPr>
            <a:t>, Montgomery County, 2020-</a:t>
          </a:r>
          <a:r>
            <a:rPr lang="en-US" sz="1050" dirty="0">
              <a:solidFill>
                <a:schemeClr val="bg2">
                  <a:lumMod val="75000"/>
                </a:schemeClr>
              </a:solidFill>
              <a:latin typeface="Arial Nova Cond Light" panose="020B0306020202020204" pitchFamily="34" charset="0"/>
            </a:rPr>
            <a:t>2023, Confirmed as of 5/19/24</a:t>
          </a:r>
          <a:endParaRPr lang="en-US" sz="1050" dirty="0">
            <a:solidFill>
              <a:schemeClr val="tx1">
                <a:lumMod val="50000"/>
                <a:lumOff val="50000"/>
              </a:schemeClr>
            </a:solidFill>
            <a:latin typeface="Arial Nova Cond Light" panose="020B0306020202020204" pitchFamily="34" charset="0"/>
          </a:endParaRPr>
        </a:p>
        <a:p xmlns:a="http://schemas.openxmlformats.org/drawingml/2006/main">
          <a:endParaRPr lang="en-US" sz="2800" dirty="0">
            <a:solidFill>
              <a:schemeClr val="tx1">
                <a:lumMod val="50000"/>
                <a:lumOff val="50000"/>
              </a:schemeClr>
            </a:solidFill>
            <a:latin typeface="Arial Nova Cond Light" panose="020B0306020202020204" pitchFamily="34" charset="0"/>
          </a:endParaRPr>
        </a:p>
      </cdr:txBody>
    </cdr:sp>
  </cdr:relSizeAnchor>
  <cdr:relSizeAnchor xmlns:cdr="http://schemas.openxmlformats.org/drawingml/2006/chartDrawing">
    <cdr:from>
      <cdr:x>0.53885</cdr:x>
      <cdr:y>0.92624</cdr:y>
    </cdr:from>
    <cdr:to>
      <cdr:x>0.96217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1B3A636-73FB-3A63-1FFC-3CD08742F427}"/>
            </a:ext>
          </a:extLst>
        </cdr:cNvPr>
        <cdr:cNvSpPr txBox="1"/>
      </cdr:nvSpPr>
      <cdr:spPr>
        <a:xfrm xmlns:a="http://schemas.openxmlformats.org/drawingml/2006/main">
          <a:off x="2995170" y="5797120"/>
          <a:ext cx="2352970" cy="461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Source: Montgomery County Coroner's Office</a:t>
          </a:r>
        </a:p>
        <a:p xmlns:a="http://schemas.openxmlformats.org/drawingml/2006/main">
          <a:r>
            <a:rPr 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*Preliminary</a:t>
          </a:r>
          <a:r>
            <a:rPr lang="en-US" sz="1000" i="1" baseline="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 as of 5/5/24</a:t>
          </a:r>
          <a:endParaRPr lang="en-US" sz="1000" i="1" dirty="0">
            <a:solidFill>
              <a:schemeClr val="tx1">
                <a:lumMod val="50000"/>
                <a:lumOff val="50000"/>
              </a:schemeClr>
            </a:solidFill>
            <a:latin typeface="Arial Nova Cond Light" panose="020B0306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0.94787</cdr:y>
    </cdr:from>
    <cdr:to>
      <cdr:x>0.86582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FD4FF9E-476B-A8D6-82B6-37AD764A8AAD}"/>
            </a:ext>
          </a:extLst>
        </cdr:cNvPr>
        <cdr:cNvSpPr txBox="1"/>
      </cdr:nvSpPr>
      <cdr:spPr>
        <a:xfrm xmlns:a="http://schemas.openxmlformats.org/drawingml/2006/main">
          <a:off x="0" y="5766395"/>
          <a:ext cx="6021250" cy="317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Source: Montgomery County Coroner's Office</a:t>
          </a:r>
        </a:p>
      </cdr:txBody>
    </cdr:sp>
  </cdr:relSizeAnchor>
  <cdr:relSizeAnchor xmlns:cdr="http://schemas.openxmlformats.org/drawingml/2006/chartDrawing">
    <cdr:from>
      <cdr:x>3.98986E-17</cdr:x>
      <cdr:y>0.01852</cdr:y>
    </cdr:from>
    <cdr:to>
      <cdr:x>1</cdr:x>
      <cdr:y>0.27915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56F9071-F57E-406E-F581-DD0DA85F1C37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4572000" cy="714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Over half of individuals </a:t>
          </a:r>
          <a:r>
            <a:rPr lang="en-US" sz="2800" b="1" dirty="0">
              <a:solidFill>
                <a:srgbClr val="0070C0"/>
              </a:solidFill>
              <a:latin typeface="Arial Nova Cond Light" panose="020B0306020202020204" pitchFamily="34" charset="0"/>
            </a:rPr>
            <a:t>(54%) had ethanol</a:t>
          </a:r>
          <a:r>
            <a:rPr lang="en-US" sz="2800" b="1" baseline="0" dirty="0">
              <a:solidFill>
                <a:srgbClr val="0070C0"/>
              </a:solidFill>
              <a:latin typeface="Arial Nova Cond Light" panose="020B0306020202020204" pitchFamily="34" charset="0"/>
            </a:rPr>
            <a:t> or THC</a:t>
          </a:r>
          <a:r>
            <a:rPr lang="en-US" sz="2800" baseline="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 in their systems at the time of death.  </a:t>
          </a:r>
          <a:r>
            <a:rPr lang="en-US" sz="2800" b="1" baseline="0" dirty="0">
              <a:solidFill>
                <a:srgbClr val="C00000"/>
              </a:solidFill>
              <a:latin typeface="Arial Nova Cond Light" panose="020B0306020202020204" pitchFamily="34" charset="0"/>
            </a:rPr>
            <a:t>One in five had an illicit substance</a:t>
          </a:r>
          <a:r>
            <a:rPr lang="en-US" sz="2800" baseline="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.</a:t>
          </a:r>
          <a:endParaRPr lang="en-US" sz="2800" dirty="0">
            <a:solidFill>
              <a:schemeClr val="tx1">
                <a:lumMod val="50000"/>
                <a:lumOff val="50000"/>
              </a:schemeClr>
            </a:solidFill>
            <a:latin typeface="Arial Nova Cond Light" panose="020B0306020202020204" pitchFamily="34" charset="0"/>
          </a:endParaRPr>
        </a:p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50" b="0" i="0" baseline="0" dirty="0">
              <a:solidFill>
                <a:schemeClr val="bg2">
                  <a:lumMod val="75000"/>
                </a:schemeClr>
              </a:solidFill>
              <a:effectLst/>
              <a:latin typeface="Arial Nova Cond Light" panose="020B0306020202020204" pitchFamily="34" charset="0"/>
              <a:ea typeface="+mn-ea"/>
              <a:cs typeface="+mn-cs"/>
            </a:rPr>
            <a:t>Substances Present in Suicide Deaths</a:t>
          </a:r>
          <a:r>
            <a:rPr lang="en-US" sz="1050" baseline="0" dirty="0">
              <a:solidFill>
                <a:schemeClr val="bg2">
                  <a:lumMod val="75000"/>
                </a:schemeClr>
              </a:solidFill>
              <a:effectLst/>
              <a:latin typeface="Arial Nova Cond Light" panose="020B0306020202020204" pitchFamily="34" charset="0"/>
              <a:ea typeface="+mn-ea"/>
              <a:cs typeface="+mn-cs"/>
            </a:rPr>
            <a:t>, Montgomery County, Ohio, 2023.</a:t>
          </a:r>
          <a:endParaRPr lang="en-US" sz="1050" dirty="0">
            <a:solidFill>
              <a:schemeClr val="bg2">
                <a:lumMod val="75000"/>
              </a:schemeClr>
            </a:solidFill>
            <a:effectLst/>
            <a:latin typeface="Arial Nova Cond Light" panose="020B0306020202020204" pitchFamily="34" charset="0"/>
          </a:endParaRPr>
        </a:p>
        <a:p xmlns:a="http://schemas.openxmlformats.org/drawingml/2006/main">
          <a:endParaRPr lang="en-US" sz="1400" dirty="0">
            <a:solidFill>
              <a:schemeClr val="tx1">
                <a:lumMod val="50000"/>
                <a:lumOff val="50000"/>
              </a:schemeClr>
            </a:solidFill>
            <a:latin typeface="Arial Nova Cond Light" panose="020B0306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0.01736</cdr:y>
    </cdr:from>
    <cdr:to>
      <cdr:x>0.99792</cdr:x>
      <cdr:y>0.33679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CBD4B26-1F3E-F3CB-98F5-70736808B7D2}"/>
            </a:ext>
          </a:extLst>
        </cdr:cNvPr>
        <cdr:cNvSpPr txBox="1"/>
      </cdr:nvSpPr>
      <cdr:spPr>
        <a:xfrm xmlns:a="http://schemas.openxmlformats.org/drawingml/2006/main">
          <a:off x="0" y="93791"/>
          <a:ext cx="8095488" cy="1725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dirty="0">
              <a:solidFill>
                <a:srgbClr val="0070C0"/>
              </a:solidFill>
              <a:latin typeface="Arial Nova Cond Light" panose="020B0306020202020204" pitchFamily="34" charset="0"/>
            </a:rPr>
            <a:t>Half of the increase </a:t>
          </a:r>
          <a:r>
            <a:rPr lang="en-US" sz="2800" dirty="0">
              <a:solidFill>
                <a:schemeClr val="bg1">
                  <a:lumMod val="50000"/>
                </a:schemeClr>
              </a:solidFill>
              <a:latin typeface="Arial Nova Cond Light" panose="020B0306020202020204" pitchFamily="34" charset="0"/>
            </a:rPr>
            <a:t>in deaths by suicide between 2020 and 2023 can be attributed to </a:t>
          </a:r>
          <a:r>
            <a:rPr lang="en-US" sz="2800" b="1" dirty="0">
              <a:solidFill>
                <a:srgbClr val="0070C0"/>
              </a:solidFill>
              <a:latin typeface="Arial Nova Cond Light" panose="020B0306020202020204" pitchFamily="34" charset="0"/>
            </a:rPr>
            <a:t>individuals under 25</a:t>
          </a:r>
          <a:r>
            <a:rPr lang="en-US" sz="2800" dirty="0">
              <a:solidFill>
                <a:schemeClr val="bg1">
                  <a:lumMod val="50000"/>
                </a:schemeClr>
              </a:solidFill>
              <a:latin typeface="Arial Nova Cond Light" panose="020B0306020202020204" pitchFamily="34" charset="0"/>
            </a:rPr>
            <a:t>.  This group accounted for 13% of deaths in 2020 and </a:t>
          </a:r>
          <a:r>
            <a:rPr lang="en-US" sz="2800" b="1" dirty="0">
              <a:solidFill>
                <a:srgbClr val="0070C0"/>
              </a:solidFill>
              <a:latin typeface="Arial Nova Cond Light" panose="020B0306020202020204" pitchFamily="34" charset="0"/>
            </a:rPr>
            <a:t>19% in 2023</a:t>
          </a:r>
          <a:r>
            <a:rPr lang="en-US" sz="2800" dirty="0">
              <a:solidFill>
                <a:schemeClr val="bg1">
                  <a:lumMod val="50000"/>
                </a:schemeClr>
              </a:solidFill>
              <a:latin typeface="Arial Nova Cond Light" panose="020B0306020202020204" pitchFamily="34" charset="0"/>
            </a:rPr>
            <a:t>.</a:t>
          </a:r>
        </a:p>
        <a:p xmlns:a="http://schemas.openxmlformats.org/drawingml/2006/main">
          <a:r>
            <a:rPr lang="en-US" sz="1600" dirty="0">
              <a:solidFill>
                <a:schemeClr val="bg2">
                  <a:lumMod val="75000"/>
                </a:schemeClr>
              </a:solidFill>
              <a:latin typeface="Arial Nova Cond Light" panose="020B0306020202020204" pitchFamily="34" charset="0"/>
            </a:rPr>
            <a:t>Suicide Deaths by Age and year, Montgomery County, 2020-2023, Confirmed as of 1/30/24</a:t>
          </a:r>
          <a:endParaRPr lang="en-US" sz="1600" dirty="0">
            <a:solidFill>
              <a:schemeClr val="tx1">
                <a:lumMod val="50000"/>
                <a:lumOff val="50000"/>
              </a:schemeClr>
            </a:solidFill>
            <a:latin typeface="Arial Nova Cond Light" panose="020B0306020202020204" pitchFamily="34" charset="0"/>
          </a:endParaRPr>
        </a:p>
        <a:p xmlns:a="http://schemas.openxmlformats.org/drawingml/2006/main">
          <a:endParaRPr lang="en-US" sz="2800" dirty="0">
            <a:solidFill>
              <a:schemeClr val="bg1">
                <a:lumMod val="50000"/>
              </a:schemeClr>
            </a:solidFill>
            <a:latin typeface="Arial Nova Cond" panose="020B0506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0.01736</cdr:y>
    </cdr:from>
    <cdr:to>
      <cdr:x>0.99792</cdr:x>
      <cdr:y>0.15451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CBD4B26-1F3E-F3CB-98F5-70736808B7D2}"/>
            </a:ext>
          </a:extLst>
        </cdr:cNvPr>
        <cdr:cNvSpPr txBox="1"/>
      </cdr:nvSpPr>
      <cdr:spPr>
        <a:xfrm xmlns:a="http://schemas.openxmlformats.org/drawingml/2006/main">
          <a:off x="0" y="47625"/>
          <a:ext cx="4562474" cy="376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dirty="0">
            <a:solidFill>
              <a:schemeClr val="bg1">
                <a:lumMod val="50000"/>
              </a:schemeClr>
            </a:solidFill>
            <a:latin typeface="Arial Nova Cond" panose="020B0506020202020204" pitchFamily="34" charset="0"/>
          </a:endParaRPr>
        </a:p>
      </cdr:txBody>
    </cdr:sp>
  </cdr:relSizeAnchor>
  <cdr:relSizeAnchor xmlns:cdr="http://schemas.openxmlformats.org/drawingml/2006/chartDrawing">
    <cdr:from>
      <cdr:x>0.13232</cdr:x>
      <cdr:y>0.93592</cdr:y>
    </cdr:from>
    <cdr:to>
      <cdr:x>0.87469</cdr:x>
      <cdr:y>0.99877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845BFA9-0EDC-8D32-C2F1-001926B9C424}"/>
            </a:ext>
          </a:extLst>
        </cdr:cNvPr>
        <cdr:cNvSpPr txBox="1"/>
      </cdr:nvSpPr>
      <cdr:spPr>
        <a:xfrm xmlns:a="http://schemas.openxmlformats.org/drawingml/2006/main">
          <a:off x="1516280" y="6037751"/>
          <a:ext cx="8507075" cy="40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rPr>
            <a:t>Source: Montgomery County Coroner’s Office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36C0-7C3C-4B48-AF78-AF6A55FF5332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95C00-FE62-4312-A72C-15FDB8C7C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https://www.acf.hhs.gov/trauma-toolkit/secondary-traumatic-stress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95C00-FE62-4312-A72C-15FDB8C7C5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23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https://ncwwi.org/files/Incentives__Work_Conditions/What_About_You_Workbook.pdf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95C00-FE62-4312-A72C-15FDB8C7C5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18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Meeting format- standalone committee or meeting (Suicide only) allows members to opt out of sensitive conversations.  IE a peer supporter who has information about overdose deaths may not wish to hear details about a suicide death.  Consider meeting length and frequency, number and types of cases discussed, preparation time, </a:t>
            </a:r>
            <a:r>
              <a:rPr lang="en-US" dirty="0" err="1"/>
              <a:t>etc</a:t>
            </a:r>
            <a:r>
              <a:rPr lang="en-US" dirty="0"/>
              <a:t> as factors that can influence amount of trauma experienced.</a:t>
            </a:r>
          </a:p>
          <a:p>
            <a:r>
              <a:rPr lang="en-US" dirty="0"/>
              <a:t>-Montgomery County meets for 90 minutes quarterly.  Members often have traumatic jobs, and many are members of other fatality reviews.</a:t>
            </a:r>
          </a:p>
          <a:p>
            <a:endParaRPr lang="en-US" dirty="0"/>
          </a:p>
          <a:p>
            <a:r>
              <a:rPr lang="en-US" dirty="0"/>
              <a:t>Allow space for feedback regarding meeting structure and content and make required changes to meetings.  In Montgomery County, I hold back on the call for anyone who wants to chat; a clinical member of the team often joins me in case someone is experiencing distress.</a:t>
            </a:r>
          </a:p>
          <a:p>
            <a:endParaRPr lang="en-US" dirty="0"/>
          </a:p>
          <a:p>
            <a:r>
              <a:rPr lang="en-US" dirty="0"/>
              <a:t>Some first responders may have coping mechanisms that others view as dark or insensitive.  It is important to recognize these as protective and discuss their use/impact with the team.  Others may speak about deaths in a clinical or detached manner.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95C00-FE62-4312-A72C-15FDB8C7C5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80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https://ncwwi.org/files/Incentives__Work_Conditions/What_About_You_Workbook.pdf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95C00-FE62-4312-A72C-15FDB8C7C5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91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https://ncwwi.org/files/Incentives__Work_Conditions/What_About_You_Workbook.pdf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95C00-FE62-4312-A72C-15FDB8C7C5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98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https://ncwwi.org/files/Incentives__Work_Conditions/What_About_You_Workbook.pdf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95C00-FE62-4312-A72C-15FDB8C7C5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97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https://ncwwi.org/files/Incentives__Work_Conditions/What_About_You_Workbook.pdf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95C00-FE62-4312-A72C-15FDB8C7C5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16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https://ncwwi.org/files/Incentives__Work_Conditions/What_About_You_Workbook.pdf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95C00-FE62-4312-A72C-15FDB8C7C5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26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https://ncwwi.org/files/Incentives__Work_Conditions/What_About_You_Workbook.pdf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95C00-FE62-4312-A72C-15FDB8C7C5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34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https://ncwwi.org/files/Incentives__Work_Conditions/What_About_You_Workbook.pdf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95C00-FE62-4312-A72C-15FDB8C7C5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6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7.svg"/><Relationship Id="rId18" Type="http://schemas.openxmlformats.org/officeDocument/2006/relationships/image" Target="../media/image52.png"/><Relationship Id="rId3" Type="http://schemas.openxmlformats.org/officeDocument/2006/relationships/image" Target="../media/image4.png"/><Relationship Id="rId21" Type="http://schemas.openxmlformats.org/officeDocument/2006/relationships/image" Target="../media/image55.svg"/><Relationship Id="rId7" Type="http://schemas.openxmlformats.org/officeDocument/2006/relationships/image" Target="../media/image7.svg"/><Relationship Id="rId12" Type="http://schemas.openxmlformats.org/officeDocument/2006/relationships/image" Target="../media/image46.png"/><Relationship Id="rId17" Type="http://schemas.openxmlformats.org/officeDocument/2006/relationships/image" Target="../media/image51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5.svg"/><Relationship Id="rId5" Type="http://schemas.openxmlformats.org/officeDocument/2006/relationships/image" Target="../media/image5.png"/><Relationship Id="rId15" Type="http://schemas.openxmlformats.org/officeDocument/2006/relationships/image" Target="../media/image49.svg"/><Relationship Id="rId23" Type="http://schemas.openxmlformats.org/officeDocument/2006/relationships/image" Target="../media/image57.svg"/><Relationship Id="rId10" Type="http://schemas.openxmlformats.org/officeDocument/2006/relationships/image" Target="../media/image44.png"/><Relationship Id="rId19" Type="http://schemas.openxmlformats.org/officeDocument/2006/relationships/image" Target="../media/image53.sv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9.svg"/><Relationship Id="rId18" Type="http://schemas.openxmlformats.org/officeDocument/2006/relationships/image" Target="../media/image64.png"/><Relationship Id="rId3" Type="http://schemas.openxmlformats.org/officeDocument/2006/relationships/image" Target="../media/image4.png"/><Relationship Id="rId21" Type="http://schemas.openxmlformats.org/officeDocument/2006/relationships/image" Target="../media/image67.svg"/><Relationship Id="rId7" Type="http://schemas.openxmlformats.org/officeDocument/2006/relationships/image" Target="../media/image7.sv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8.svg"/><Relationship Id="rId5" Type="http://schemas.openxmlformats.org/officeDocument/2006/relationships/image" Target="../media/image5.png"/><Relationship Id="rId15" Type="http://schemas.openxmlformats.org/officeDocument/2006/relationships/image" Target="../media/image61.svg"/><Relationship Id="rId23" Type="http://schemas.openxmlformats.org/officeDocument/2006/relationships/image" Target="../media/image69.svg"/><Relationship Id="rId10" Type="http://schemas.openxmlformats.org/officeDocument/2006/relationships/image" Target="../media/image37.png"/><Relationship Id="rId19" Type="http://schemas.openxmlformats.org/officeDocument/2006/relationships/image" Target="../media/image65.sv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3.svg"/><Relationship Id="rId18" Type="http://schemas.openxmlformats.org/officeDocument/2006/relationships/image" Target="../media/image78.png"/><Relationship Id="rId3" Type="http://schemas.openxmlformats.org/officeDocument/2006/relationships/image" Target="../media/image4.png"/><Relationship Id="rId21" Type="http://schemas.openxmlformats.org/officeDocument/2006/relationships/image" Target="../media/image81.svg"/><Relationship Id="rId7" Type="http://schemas.openxmlformats.org/officeDocument/2006/relationships/image" Target="../media/image7.svg"/><Relationship Id="rId12" Type="http://schemas.openxmlformats.org/officeDocument/2006/relationships/image" Target="../media/image72.png"/><Relationship Id="rId17" Type="http://schemas.openxmlformats.org/officeDocument/2006/relationships/image" Target="../media/image77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71.svg"/><Relationship Id="rId5" Type="http://schemas.openxmlformats.org/officeDocument/2006/relationships/image" Target="../media/image5.png"/><Relationship Id="rId15" Type="http://schemas.openxmlformats.org/officeDocument/2006/relationships/image" Target="../media/image75.svg"/><Relationship Id="rId23" Type="http://schemas.openxmlformats.org/officeDocument/2006/relationships/image" Target="../media/image83.svg"/><Relationship Id="rId10" Type="http://schemas.openxmlformats.org/officeDocument/2006/relationships/image" Target="../media/image70.png"/><Relationship Id="rId19" Type="http://schemas.openxmlformats.org/officeDocument/2006/relationships/image" Target="../media/image79.sv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87.svg"/><Relationship Id="rId18" Type="http://schemas.openxmlformats.org/officeDocument/2006/relationships/image" Target="../media/image92.png"/><Relationship Id="rId3" Type="http://schemas.openxmlformats.org/officeDocument/2006/relationships/image" Target="../media/image4.png"/><Relationship Id="rId21" Type="http://schemas.openxmlformats.org/officeDocument/2006/relationships/image" Target="../media/image95.svg"/><Relationship Id="rId7" Type="http://schemas.openxmlformats.org/officeDocument/2006/relationships/image" Target="../media/image7.svg"/><Relationship Id="rId12" Type="http://schemas.openxmlformats.org/officeDocument/2006/relationships/image" Target="../media/image86.png"/><Relationship Id="rId17" Type="http://schemas.openxmlformats.org/officeDocument/2006/relationships/image" Target="../media/image91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5.svg"/><Relationship Id="rId5" Type="http://schemas.openxmlformats.org/officeDocument/2006/relationships/image" Target="../media/image5.png"/><Relationship Id="rId15" Type="http://schemas.openxmlformats.org/officeDocument/2006/relationships/image" Target="../media/image89.svg"/><Relationship Id="rId23" Type="http://schemas.openxmlformats.org/officeDocument/2006/relationships/image" Target="../media/image97.svg"/><Relationship Id="rId10" Type="http://schemas.openxmlformats.org/officeDocument/2006/relationships/image" Target="../media/image84.png"/><Relationship Id="rId19" Type="http://schemas.openxmlformats.org/officeDocument/2006/relationships/image" Target="../media/image93.sv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8.png"/><Relationship Id="rId22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1.svg"/><Relationship Id="rId18" Type="http://schemas.openxmlformats.org/officeDocument/2006/relationships/image" Target="../media/image106.png"/><Relationship Id="rId3" Type="http://schemas.openxmlformats.org/officeDocument/2006/relationships/image" Target="../media/image4.png"/><Relationship Id="rId21" Type="http://schemas.openxmlformats.org/officeDocument/2006/relationships/image" Target="../media/image109.svg"/><Relationship Id="rId7" Type="http://schemas.openxmlformats.org/officeDocument/2006/relationships/image" Target="../media/image7.svg"/><Relationship Id="rId12" Type="http://schemas.openxmlformats.org/officeDocument/2006/relationships/image" Target="../media/image100.png"/><Relationship Id="rId17" Type="http://schemas.openxmlformats.org/officeDocument/2006/relationships/image" Target="../media/image105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9.svg"/><Relationship Id="rId5" Type="http://schemas.openxmlformats.org/officeDocument/2006/relationships/image" Target="../media/image5.png"/><Relationship Id="rId15" Type="http://schemas.openxmlformats.org/officeDocument/2006/relationships/image" Target="../media/image103.svg"/><Relationship Id="rId23" Type="http://schemas.openxmlformats.org/officeDocument/2006/relationships/image" Target="../media/image111.svg"/><Relationship Id="rId10" Type="http://schemas.openxmlformats.org/officeDocument/2006/relationships/image" Target="../media/image98.png"/><Relationship Id="rId19" Type="http://schemas.openxmlformats.org/officeDocument/2006/relationships/image" Target="../media/image107.sv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9.sv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13.svg"/><Relationship Id="rId7" Type="http://schemas.openxmlformats.org/officeDocument/2006/relationships/image" Target="../media/image6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diagramData" Target="../diagrams/data1.xml"/><Relationship Id="rId5" Type="http://schemas.openxmlformats.org/officeDocument/2006/relationships/image" Target="../media/image6.png"/><Relationship Id="rId15" Type="http://schemas.microsoft.com/office/2007/relationships/diagramDrawing" Target="../diagrams/drawing1.xml"/><Relationship Id="rId10" Type="http://schemas.openxmlformats.org/officeDocument/2006/relationships/image" Target="../media/image115.svg"/><Relationship Id="rId4" Type="http://schemas.openxmlformats.org/officeDocument/2006/relationships/image" Target="../media/image5.png"/><Relationship Id="rId9" Type="http://schemas.openxmlformats.org/officeDocument/2006/relationships/image" Target="../media/image114.png"/><Relationship Id="rId14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21.sv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1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17.png"/><Relationship Id="rId5" Type="http://schemas.openxmlformats.org/officeDocument/2006/relationships/image" Target="../media/image6.png"/><Relationship Id="rId10" Type="http://schemas.openxmlformats.org/officeDocument/2006/relationships/image" Target="../media/image116.png"/><Relationship Id="rId4" Type="http://schemas.openxmlformats.org/officeDocument/2006/relationships/image" Target="../media/image5.png"/><Relationship Id="rId9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0.svg"/><Relationship Id="rId5" Type="http://schemas.openxmlformats.org/officeDocument/2006/relationships/image" Target="../media/image6.png"/><Relationship Id="rId10" Type="http://schemas.openxmlformats.org/officeDocument/2006/relationships/image" Target="../media/image119.png"/><Relationship Id="rId4" Type="http://schemas.openxmlformats.org/officeDocument/2006/relationships/image" Target="../media/image5.png"/><Relationship Id="rId9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7.svg"/><Relationship Id="rId3" Type="http://schemas.openxmlformats.org/officeDocument/2006/relationships/image" Target="../media/image122.svg"/><Relationship Id="rId7" Type="http://schemas.openxmlformats.org/officeDocument/2006/relationships/image" Target="../media/image126.svg"/><Relationship Id="rId12" Type="http://schemas.openxmlformats.org/officeDocument/2006/relationships/image" Target="../media/image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5.png"/><Relationship Id="rId5" Type="http://schemas.openxmlformats.org/officeDocument/2006/relationships/image" Target="../media/image124.svg"/><Relationship Id="rId1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123.png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0.svg"/><Relationship Id="rId7" Type="http://schemas.openxmlformats.org/officeDocument/2006/relationships/image" Target="../media/image3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2.svg"/><Relationship Id="rId4" Type="http://schemas.openxmlformats.org/officeDocument/2006/relationships/image" Target="../media/image1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7.svg"/><Relationship Id="rId2" Type="http://schemas.openxmlformats.org/officeDocument/2006/relationships/image" Target="../media/image4.pn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23.sv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8.sv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5" Type="http://schemas.openxmlformats.org/officeDocument/2006/relationships/image" Target="../media/image30.svg"/><Relationship Id="rId10" Type="http://schemas.openxmlformats.org/officeDocument/2006/relationships/image" Target="../media/image8.png"/><Relationship Id="rId4" Type="http://schemas.openxmlformats.org/officeDocument/2006/relationships/image" Target="../media/image26.svg"/><Relationship Id="rId9" Type="http://schemas.openxmlformats.org/officeDocument/2006/relationships/image" Target="../media/image7.sv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image" Target="../media/image4.png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19" Type="http://schemas.openxmlformats.org/officeDocument/2006/relationships/image" Target="../media/image41.png"/><Relationship Id="rId4" Type="http://schemas.openxmlformats.org/officeDocument/2006/relationships/image" Target="../media/image5.pn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9076854"/>
            <a:ext cx="13191464" cy="1245783"/>
            <a:chOff x="0" y="0"/>
            <a:chExt cx="3474295" cy="3281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74295" cy="328107"/>
            </a:xfrm>
            <a:custGeom>
              <a:avLst/>
              <a:gdLst/>
              <a:ahLst/>
              <a:cxnLst/>
              <a:rect l="l" t="t" r="r" b="b"/>
              <a:pathLst>
                <a:path w="3474295" h="328107">
                  <a:moveTo>
                    <a:pt x="0" y="0"/>
                  </a:moveTo>
                  <a:lnTo>
                    <a:pt x="3474295" y="0"/>
                  </a:lnTo>
                  <a:lnTo>
                    <a:pt x="3474295" y="328107"/>
                  </a:lnTo>
                  <a:lnTo>
                    <a:pt x="0" y="328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474295" cy="366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880021" y="-630447"/>
            <a:ext cx="9407979" cy="11965633"/>
          </a:xfrm>
          <a:custGeom>
            <a:avLst/>
            <a:gdLst/>
            <a:ahLst/>
            <a:cxnLst/>
            <a:rect l="l" t="t" r="r" b="b"/>
            <a:pathLst>
              <a:path w="9407979" h="11965633">
                <a:moveTo>
                  <a:pt x="0" y="0"/>
                </a:moveTo>
                <a:lnTo>
                  <a:pt x="9407979" y="0"/>
                </a:lnTo>
                <a:lnTo>
                  <a:pt x="9407979" y="11965633"/>
                </a:lnTo>
                <a:lnTo>
                  <a:pt x="0" y="11965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-1120174" y="6682833"/>
            <a:ext cx="7996836" cy="85534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9" name="Freeform 9"/>
          <p:cNvSpPr/>
          <p:nvPr/>
        </p:nvSpPr>
        <p:spPr>
          <a:xfrm>
            <a:off x="3181862" y="9076854"/>
            <a:ext cx="3279901" cy="1131566"/>
          </a:xfrm>
          <a:custGeom>
            <a:avLst/>
            <a:gdLst/>
            <a:ahLst/>
            <a:cxnLst/>
            <a:rect l="l" t="t" r="r" b="b"/>
            <a:pathLst>
              <a:path w="3279901" h="1131566">
                <a:moveTo>
                  <a:pt x="0" y="0"/>
                </a:moveTo>
                <a:lnTo>
                  <a:pt x="3279900" y="0"/>
                </a:lnTo>
                <a:lnTo>
                  <a:pt x="3279900" y="1131566"/>
                </a:lnTo>
                <a:lnTo>
                  <a:pt x="0" y="1131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21071" y="9258300"/>
            <a:ext cx="1883880" cy="785694"/>
          </a:xfrm>
          <a:custGeom>
            <a:avLst/>
            <a:gdLst/>
            <a:ahLst/>
            <a:cxnLst/>
            <a:rect l="l" t="t" r="r" b="b"/>
            <a:pathLst>
              <a:path w="1883880" h="785694">
                <a:moveTo>
                  <a:pt x="0" y="0"/>
                </a:moveTo>
                <a:lnTo>
                  <a:pt x="1883879" y="0"/>
                </a:lnTo>
                <a:lnTo>
                  <a:pt x="1883879" y="785694"/>
                </a:lnTo>
                <a:lnTo>
                  <a:pt x="0" y="7856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876662" y="9355497"/>
            <a:ext cx="2947286" cy="692612"/>
          </a:xfrm>
          <a:custGeom>
            <a:avLst/>
            <a:gdLst/>
            <a:ahLst/>
            <a:cxnLst/>
            <a:rect l="l" t="t" r="r" b="b"/>
            <a:pathLst>
              <a:path w="2947286" h="692612">
                <a:moveTo>
                  <a:pt x="0" y="0"/>
                </a:moveTo>
                <a:lnTo>
                  <a:pt x="2947285" y="0"/>
                </a:lnTo>
                <a:lnTo>
                  <a:pt x="2947285" y="692612"/>
                </a:lnTo>
                <a:lnTo>
                  <a:pt x="0" y="6926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609600" y="243859"/>
            <a:ext cx="12275806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Navigating Secondary Trauma, Difficult Cases, and Other Challenges in SFR Committees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918640" y="2918225"/>
            <a:ext cx="6993848" cy="7005505"/>
            <a:chOff x="0" y="0"/>
            <a:chExt cx="9325131" cy="93406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325131" cy="9340673"/>
            </a:xfrm>
            <a:custGeom>
              <a:avLst/>
              <a:gdLst/>
              <a:ahLst/>
              <a:cxnLst/>
              <a:rect l="l" t="t" r="r" b="b"/>
              <a:pathLst>
                <a:path w="9325131" h="9340673">
                  <a:moveTo>
                    <a:pt x="0" y="0"/>
                  </a:moveTo>
                  <a:lnTo>
                    <a:pt x="9325131" y="0"/>
                  </a:lnTo>
                  <a:lnTo>
                    <a:pt x="9325131" y="9340673"/>
                  </a:lnTo>
                  <a:lnTo>
                    <a:pt x="0" y="9340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0838" y="2813545"/>
              <a:ext cx="9043455" cy="1921734"/>
            </a:xfrm>
            <a:custGeom>
              <a:avLst/>
              <a:gdLst/>
              <a:ahLst/>
              <a:cxnLst/>
              <a:rect l="l" t="t" r="r" b="b"/>
              <a:pathLst>
                <a:path w="9043455" h="1921734">
                  <a:moveTo>
                    <a:pt x="0" y="0"/>
                  </a:moveTo>
                  <a:lnTo>
                    <a:pt x="9043455" y="0"/>
                  </a:lnTo>
                  <a:lnTo>
                    <a:pt x="9043455" y="1921734"/>
                  </a:lnTo>
                  <a:lnTo>
                    <a:pt x="0" y="1921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50629" y="4893739"/>
              <a:ext cx="8623874" cy="3362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51"/>
                </a:lnSpc>
              </a:pPr>
              <a:r>
                <a:rPr lang="en-US" sz="5849" spc="17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806067" y="613992"/>
              <a:ext cx="5712994" cy="661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2"/>
                </a:lnSpc>
              </a:pPr>
              <a:r>
                <a:rPr lang="en-US" sz="3195" dirty="0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947548" y="2208129"/>
              <a:ext cx="5407988" cy="664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6"/>
                </a:lnSpc>
              </a:pPr>
              <a:r>
                <a:rPr lang="en-US" sz="3199" dirty="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81142" y="5463127"/>
            <a:ext cx="5912986" cy="241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4"/>
              </a:lnSpc>
              <a:spcBef>
                <a:spcPct val="0"/>
              </a:spcBef>
            </a:pPr>
            <a:r>
              <a:rPr lang="en-US" sz="3396" spc="118" dirty="0">
                <a:solidFill>
                  <a:srgbClr val="F9F9F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Susan Herzfeld</a:t>
            </a:r>
          </a:p>
          <a:p>
            <a:pPr algn="l">
              <a:lnSpc>
                <a:spcPts val="4754"/>
              </a:lnSpc>
              <a:spcBef>
                <a:spcPct val="0"/>
              </a:spcBef>
            </a:pPr>
            <a:r>
              <a:rPr lang="en-US" sz="3396" spc="118" dirty="0">
                <a:solidFill>
                  <a:srgbClr val="F9F9F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Epidemiologist</a:t>
            </a:r>
          </a:p>
          <a:p>
            <a:pPr algn="l">
              <a:lnSpc>
                <a:spcPts val="4754"/>
              </a:lnSpc>
              <a:spcBef>
                <a:spcPct val="0"/>
              </a:spcBef>
            </a:pPr>
            <a:r>
              <a:rPr lang="en-US" sz="3396" spc="118" dirty="0">
                <a:solidFill>
                  <a:srgbClr val="F9F9F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Public Health – Dayton &amp; Montgomery County</a:t>
            </a: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811DED8-2004-341A-156B-102D813788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98" y="5637297"/>
            <a:ext cx="2338954" cy="20636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64389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 Care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246715C-7594-35EF-9A03-ABC95BA94C19}"/>
              </a:ext>
            </a:extLst>
          </p:cNvPr>
          <p:cNvSpPr txBox="1"/>
          <p:nvPr/>
        </p:nvSpPr>
        <p:spPr>
          <a:xfrm>
            <a:off x="1028699" y="1888243"/>
            <a:ext cx="16564351" cy="8386911"/>
          </a:xfrm>
          <a:prstGeom prst="rect">
            <a:avLst/>
          </a:prstGeom>
          <a:noFill/>
        </p:spPr>
        <p:txBody>
          <a:bodyPr wrap="square" numCol="2" spcCol="4572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latin typeface="Montserrat" panose="00000500000000000000" pitchFamily="2" charset="0"/>
              </a:rPr>
              <a:t>Physical Self-Care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Eat regularly (e.g., breakfast and lunch)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Eat healthfully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Exercise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Lift weights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Practice martial arts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Get regular medical care for prevention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Get medical care when needed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Take time off when you're sick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Get massages or other body work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Do physical activity that is fun for you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Take time to be sexual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Get enough sleep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Wear clothes you like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Take vacations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Take day trips, or mini-vacations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Get away from stressful technology</a:t>
            </a:r>
          </a:p>
        </p:txBody>
      </p:sp>
      <p:pic>
        <p:nvPicPr>
          <p:cNvPr id="12" name="Graphic 11" descr="Run outline">
            <a:extLst>
              <a:ext uri="{FF2B5EF4-FFF2-40B4-BE49-F238E27FC236}">
                <a16:creationId xmlns:a16="http://schemas.microsoft.com/office/drawing/2014/main" id="{D4625BC4-1F12-3EF8-7D3B-E0F48F58AD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86800" y="7273103"/>
            <a:ext cx="914400" cy="914400"/>
          </a:xfrm>
          <a:prstGeom prst="rect">
            <a:avLst/>
          </a:prstGeom>
        </p:spPr>
      </p:pic>
      <p:pic>
        <p:nvPicPr>
          <p:cNvPr id="21" name="Graphic 20" descr="Gymnast: Floor routine with solid fill">
            <a:extLst>
              <a:ext uri="{FF2B5EF4-FFF2-40B4-BE49-F238E27FC236}">
                <a16:creationId xmlns:a16="http://schemas.microsoft.com/office/drawing/2014/main" id="{ED68CA94-6A5B-EEEE-B72C-5B36D415E0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41972" y="7273103"/>
            <a:ext cx="914400" cy="914400"/>
          </a:xfrm>
          <a:prstGeom prst="rect">
            <a:avLst/>
          </a:prstGeom>
        </p:spPr>
      </p:pic>
      <p:pic>
        <p:nvPicPr>
          <p:cNvPr id="23" name="Graphic 22" descr="Bottle of juice with apples and oranges">
            <a:extLst>
              <a:ext uri="{FF2B5EF4-FFF2-40B4-BE49-F238E27FC236}">
                <a16:creationId xmlns:a16="http://schemas.microsoft.com/office/drawing/2014/main" id="{240E59E3-FEE4-3829-4B24-B7FFAB3A451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58887" y="7000967"/>
            <a:ext cx="1371600" cy="1371600"/>
          </a:xfrm>
          <a:prstGeom prst="rect">
            <a:avLst/>
          </a:prstGeom>
        </p:spPr>
      </p:pic>
      <p:pic>
        <p:nvPicPr>
          <p:cNvPr id="25" name="Graphic 24" descr="A beach lounge chair">
            <a:extLst>
              <a:ext uri="{FF2B5EF4-FFF2-40B4-BE49-F238E27FC236}">
                <a16:creationId xmlns:a16="http://schemas.microsoft.com/office/drawing/2014/main" id="{EB27DC3C-A03C-3044-19A8-1B1AF594099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09400" y="7120023"/>
            <a:ext cx="1371600" cy="1371600"/>
          </a:xfrm>
          <a:prstGeom prst="rect">
            <a:avLst/>
          </a:prstGeom>
        </p:spPr>
      </p:pic>
      <p:pic>
        <p:nvPicPr>
          <p:cNvPr id="27" name="Graphic 26" descr="Hammock with solid fill">
            <a:extLst>
              <a:ext uri="{FF2B5EF4-FFF2-40B4-BE49-F238E27FC236}">
                <a16:creationId xmlns:a16="http://schemas.microsoft.com/office/drawing/2014/main" id="{2C3EB521-1B6B-8417-11EB-6E5AAA51AB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80989" y="7244741"/>
            <a:ext cx="914400" cy="914400"/>
          </a:xfrm>
          <a:prstGeom prst="rect">
            <a:avLst/>
          </a:prstGeom>
        </p:spPr>
      </p:pic>
      <p:pic>
        <p:nvPicPr>
          <p:cNvPr id="31" name="Graphic 30" descr="Sleep with solid fill">
            <a:extLst>
              <a:ext uri="{FF2B5EF4-FFF2-40B4-BE49-F238E27FC236}">
                <a16:creationId xmlns:a16="http://schemas.microsoft.com/office/drawing/2014/main" id="{EC61F1EE-4C3A-B965-A04B-E2F82C73533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639785" y="7355088"/>
            <a:ext cx="914400" cy="914400"/>
          </a:xfrm>
          <a:prstGeom prst="rect">
            <a:avLst/>
          </a:prstGeom>
        </p:spPr>
      </p:pic>
      <p:pic>
        <p:nvPicPr>
          <p:cNvPr id="33" name="Graphic 32" descr="Medical with solid fill">
            <a:extLst>
              <a:ext uri="{FF2B5EF4-FFF2-40B4-BE49-F238E27FC236}">
                <a16:creationId xmlns:a16="http://schemas.microsoft.com/office/drawing/2014/main" id="{BF9E0DFC-3AB4-65A2-8B6C-3DD92CE5A79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909241" y="73550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9415D701-85B8-B88C-8B6C-BBF14F53E353}"/>
              </a:ext>
            </a:extLst>
          </p:cNvPr>
          <p:cNvSpPr txBox="1"/>
          <p:nvPr/>
        </p:nvSpPr>
        <p:spPr>
          <a:xfrm>
            <a:off x="1028698" y="1888243"/>
            <a:ext cx="16564353" cy="7629717"/>
          </a:xfrm>
          <a:prstGeom prst="rect">
            <a:avLst/>
          </a:prstGeom>
          <a:noFill/>
        </p:spPr>
        <p:txBody>
          <a:bodyPr wrap="square" numCol="2" spcCol="4572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latin typeface="Montserrat" panose="00000500000000000000" pitchFamily="2" charset="0"/>
              </a:rPr>
              <a:t>Psychological Self-Care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Make time for self-reflection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Go to see a psychotherapist or counselor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Write in a journal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Read literature unrelated to work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Do something at which you are a beginner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Take a step to decrease stress in your life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Notice your inner experience-your dreams, thoughts, imagery, feelings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Let others know different aspects of you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Engage your intelligence in a new area-go to an art museum, performance, sports event, exhibit, or other cultural event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Practice receiving from others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Be curious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Say no to extra responsibilities sometimes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Spend time outdoors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64389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 Care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9" name="Graphic 8" descr="An open book">
            <a:extLst>
              <a:ext uri="{FF2B5EF4-FFF2-40B4-BE49-F238E27FC236}">
                <a16:creationId xmlns:a16="http://schemas.microsoft.com/office/drawing/2014/main" id="{F3E32814-A987-1E6A-7045-4EA56EEBD1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29586" y="6885318"/>
            <a:ext cx="1371600" cy="1371600"/>
          </a:xfrm>
          <a:prstGeom prst="rect">
            <a:avLst/>
          </a:prstGeom>
        </p:spPr>
      </p:pic>
      <p:pic>
        <p:nvPicPr>
          <p:cNvPr id="12" name="Graphic 11" descr="A stack of books">
            <a:extLst>
              <a:ext uri="{FF2B5EF4-FFF2-40B4-BE49-F238E27FC236}">
                <a16:creationId xmlns:a16="http://schemas.microsoft.com/office/drawing/2014/main" id="{7CC10152-4BB2-9805-E75F-26C55DE20D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06877" y="6940342"/>
            <a:ext cx="1371600" cy="1371600"/>
          </a:xfrm>
          <a:prstGeom prst="rect">
            <a:avLst/>
          </a:prstGeom>
        </p:spPr>
      </p:pic>
      <p:pic>
        <p:nvPicPr>
          <p:cNvPr id="21" name="Graphic 20" descr="A guitar and trumpet">
            <a:extLst>
              <a:ext uri="{FF2B5EF4-FFF2-40B4-BE49-F238E27FC236}">
                <a16:creationId xmlns:a16="http://schemas.microsoft.com/office/drawing/2014/main" id="{EDA93D07-79C1-F5C5-A4BE-E320A8C2F4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388635" y="6885318"/>
            <a:ext cx="1371600" cy="1371600"/>
          </a:xfrm>
          <a:prstGeom prst="rect">
            <a:avLst/>
          </a:prstGeom>
        </p:spPr>
      </p:pic>
      <p:pic>
        <p:nvPicPr>
          <p:cNvPr id="23" name="Graphic 22" descr="A group of trees with bushes and flowers">
            <a:extLst>
              <a:ext uri="{FF2B5EF4-FFF2-40B4-BE49-F238E27FC236}">
                <a16:creationId xmlns:a16="http://schemas.microsoft.com/office/drawing/2014/main" id="{A3648976-9B14-84D7-7F3C-8CE995E39CE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22566" y="6848646"/>
            <a:ext cx="1371600" cy="1371600"/>
          </a:xfrm>
          <a:prstGeom prst="rect">
            <a:avLst/>
          </a:prstGeom>
        </p:spPr>
      </p:pic>
      <p:pic>
        <p:nvPicPr>
          <p:cNvPr id="25" name="Graphic 24" descr="Sports Field outline">
            <a:extLst>
              <a:ext uri="{FF2B5EF4-FFF2-40B4-BE49-F238E27FC236}">
                <a16:creationId xmlns:a16="http://schemas.microsoft.com/office/drawing/2014/main" id="{BA1F9785-BA71-D1D4-364F-2D97292496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816357" y="7168942"/>
            <a:ext cx="914400" cy="914400"/>
          </a:xfrm>
          <a:prstGeom prst="rect">
            <a:avLst/>
          </a:prstGeom>
        </p:spPr>
      </p:pic>
      <p:pic>
        <p:nvPicPr>
          <p:cNvPr id="27" name="Graphic 26" descr="Present outline">
            <a:extLst>
              <a:ext uri="{FF2B5EF4-FFF2-40B4-BE49-F238E27FC236}">
                <a16:creationId xmlns:a16="http://schemas.microsoft.com/office/drawing/2014/main" id="{FEDD304C-D2CE-1B36-584A-F9BB0E84826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161446" y="7077246"/>
            <a:ext cx="914400" cy="914400"/>
          </a:xfrm>
          <a:prstGeom prst="rect">
            <a:avLst/>
          </a:prstGeom>
        </p:spPr>
      </p:pic>
      <p:pic>
        <p:nvPicPr>
          <p:cNvPr id="29" name="Graphic 28" descr="Mental Health with solid fill">
            <a:extLst>
              <a:ext uri="{FF2B5EF4-FFF2-40B4-BE49-F238E27FC236}">
                <a16:creationId xmlns:a16="http://schemas.microsoft.com/office/drawing/2014/main" id="{1D01DB0E-7465-5907-1087-1C3E4A3F0A8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869085" y="71887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3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8A3BFF3-FD21-2ED5-E156-EF8D6EF218BF}"/>
              </a:ext>
            </a:extLst>
          </p:cNvPr>
          <p:cNvSpPr txBox="1"/>
          <p:nvPr/>
        </p:nvSpPr>
        <p:spPr>
          <a:xfrm>
            <a:off x="1028698" y="1894311"/>
            <a:ext cx="16344902" cy="5278368"/>
          </a:xfrm>
          <a:prstGeom prst="rect">
            <a:avLst/>
          </a:prstGeom>
          <a:noFill/>
        </p:spPr>
        <p:txBody>
          <a:bodyPr wrap="square" numCol="2" spcCol="4572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latin typeface="Montserrat" panose="00000500000000000000" pitchFamily="2" charset="0"/>
              </a:rPr>
              <a:t>Emotional Self-Care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Spend time with others whose company you enjoy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Stay in contact with important people in your life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Treat yourself kindly (supportive inner dialogue or self-talk)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Identify and seek out comforting activities, objects, people, relationships, places yourself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Find things that make you laugh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Express your outrage in a constructive way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Play with children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64389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 Care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12" name="Graphic 11" descr="A sleeping cat">
            <a:extLst>
              <a:ext uri="{FF2B5EF4-FFF2-40B4-BE49-F238E27FC236}">
                <a16:creationId xmlns:a16="http://schemas.microsoft.com/office/drawing/2014/main" id="{F519DA17-866F-0D70-8A78-789FD36AAC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44970" y="6766094"/>
            <a:ext cx="1371600" cy="1371600"/>
          </a:xfrm>
          <a:prstGeom prst="rect">
            <a:avLst/>
          </a:prstGeom>
        </p:spPr>
      </p:pic>
      <p:pic>
        <p:nvPicPr>
          <p:cNvPr id="21" name="Graphic 20" descr="A corgi dog with three balls">
            <a:extLst>
              <a:ext uri="{FF2B5EF4-FFF2-40B4-BE49-F238E27FC236}">
                <a16:creationId xmlns:a16="http://schemas.microsoft.com/office/drawing/2014/main" id="{9267D3F9-D32C-2459-FDCD-8ED43182363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16070" y="6766094"/>
            <a:ext cx="1371600" cy="1371600"/>
          </a:xfrm>
          <a:prstGeom prst="rect">
            <a:avLst/>
          </a:prstGeom>
        </p:spPr>
      </p:pic>
      <p:pic>
        <p:nvPicPr>
          <p:cNvPr id="23" name="Graphic 22" descr="Right Brain with solid fill">
            <a:extLst>
              <a:ext uri="{FF2B5EF4-FFF2-40B4-BE49-F238E27FC236}">
                <a16:creationId xmlns:a16="http://schemas.microsoft.com/office/drawing/2014/main" id="{1D205920-C046-8DBD-7A49-CBF2D6DDEC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079939" y="7126861"/>
            <a:ext cx="914400" cy="914400"/>
          </a:xfrm>
          <a:prstGeom prst="rect">
            <a:avLst/>
          </a:prstGeom>
        </p:spPr>
      </p:pic>
      <p:pic>
        <p:nvPicPr>
          <p:cNvPr id="25" name="Graphic 24" descr="Speaker phone outline">
            <a:extLst>
              <a:ext uri="{FF2B5EF4-FFF2-40B4-BE49-F238E27FC236}">
                <a16:creationId xmlns:a16="http://schemas.microsoft.com/office/drawing/2014/main" id="{66E2791C-24A8-60BD-FA4A-A8A14C0F26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64534" y="6979614"/>
            <a:ext cx="914400" cy="914400"/>
          </a:xfrm>
          <a:prstGeom prst="rect">
            <a:avLst/>
          </a:prstGeom>
        </p:spPr>
      </p:pic>
      <p:pic>
        <p:nvPicPr>
          <p:cNvPr id="27" name="Graphic 26" descr="Cycle with people with solid fill">
            <a:extLst>
              <a:ext uri="{FF2B5EF4-FFF2-40B4-BE49-F238E27FC236}">
                <a16:creationId xmlns:a16="http://schemas.microsoft.com/office/drawing/2014/main" id="{44379630-FABF-0A88-8682-68BBEE8A5A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366441" y="7039632"/>
            <a:ext cx="914400" cy="914400"/>
          </a:xfrm>
          <a:prstGeom prst="rect">
            <a:avLst/>
          </a:prstGeom>
        </p:spPr>
      </p:pic>
      <p:pic>
        <p:nvPicPr>
          <p:cNvPr id="29" name="Graphic 28" descr="Man with kid outline">
            <a:extLst>
              <a:ext uri="{FF2B5EF4-FFF2-40B4-BE49-F238E27FC236}">
                <a16:creationId xmlns:a16="http://schemas.microsoft.com/office/drawing/2014/main" id="{30709AA0-65D8-28E4-19F3-79749BB3D89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326712" y="6960564"/>
            <a:ext cx="914400" cy="914400"/>
          </a:xfrm>
          <a:prstGeom prst="rect">
            <a:avLst/>
          </a:prstGeom>
        </p:spPr>
      </p:pic>
      <p:pic>
        <p:nvPicPr>
          <p:cNvPr id="32" name="Graphic 31" descr="Child with balloon outline">
            <a:extLst>
              <a:ext uri="{FF2B5EF4-FFF2-40B4-BE49-F238E27FC236}">
                <a16:creationId xmlns:a16="http://schemas.microsoft.com/office/drawing/2014/main" id="{57D4567B-FC55-C76C-C1C8-780CC42114A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28331" y="69168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9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64389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 Care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415D701-85B8-B88C-8B6C-BBF14F53E353}"/>
              </a:ext>
            </a:extLst>
          </p:cNvPr>
          <p:cNvSpPr txBox="1"/>
          <p:nvPr/>
        </p:nvSpPr>
        <p:spPr>
          <a:xfrm>
            <a:off x="1028698" y="1894311"/>
            <a:ext cx="16421102" cy="7848302"/>
          </a:xfrm>
          <a:prstGeom prst="rect">
            <a:avLst/>
          </a:prstGeom>
          <a:noFill/>
        </p:spPr>
        <p:txBody>
          <a:bodyPr wrap="square" numCol="2" spcCol="457200" rtlCol="0">
            <a:spAutoFit/>
          </a:bodyPr>
          <a:lstStyle/>
          <a:p>
            <a:r>
              <a:rPr lang="en-US" sz="2700" b="1" dirty="0">
                <a:latin typeface="Montserrat" panose="00000500000000000000" pitchFamily="2" charset="0"/>
              </a:rPr>
              <a:t>Spiritual Self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Make time for prayer, meditation, reflection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Spend time in nature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Participate in a spiritual gathering, community or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Be open to inspiration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Cherish your optimism and hope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Be aware of nontangible (nonmaterial) aspects of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Be open to mystery, to not knowing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Identify what is meaningful to you and notice its place in your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Express gratitude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Celebrate milestones with rituals that 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Remember and memorialize loved ones who have died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Nurture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Have awe-full experiences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Contribute to or participate in causes you believe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Read inspirational literature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Listen to inspiring music</a:t>
            </a:r>
          </a:p>
        </p:txBody>
      </p:sp>
      <p:pic>
        <p:nvPicPr>
          <p:cNvPr id="10" name="Graphic 9" descr="A party hat with noisemaker">
            <a:extLst>
              <a:ext uri="{FF2B5EF4-FFF2-40B4-BE49-F238E27FC236}">
                <a16:creationId xmlns:a16="http://schemas.microsoft.com/office/drawing/2014/main" id="{B31EB461-A6EE-4C02-C6CD-F60A3C2413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52614" y="7301006"/>
            <a:ext cx="1371600" cy="1371600"/>
          </a:xfrm>
          <a:prstGeom prst="rect">
            <a:avLst/>
          </a:prstGeom>
        </p:spPr>
      </p:pic>
      <p:pic>
        <p:nvPicPr>
          <p:cNvPr id="20" name="Graphic 19" descr="Spring flowers with a butterfly and dragonfly">
            <a:extLst>
              <a:ext uri="{FF2B5EF4-FFF2-40B4-BE49-F238E27FC236}">
                <a16:creationId xmlns:a16="http://schemas.microsoft.com/office/drawing/2014/main" id="{69C39E9C-1289-8659-43C3-D0068F781D2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59186" y="7251265"/>
            <a:ext cx="1371600" cy="1371600"/>
          </a:xfrm>
          <a:prstGeom prst="rect">
            <a:avLst/>
          </a:prstGeom>
        </p:spPr>
      </p:pic>
      <p:pic>
        <p:nvPicPr>
          <p:cNvPr id="22" name="Graphic 21" descr="Music notes">
            <a:extLst>
              <a:ext uri="{FF2B5EF4-FFF2-40B4-BE49-F238E27FC236}">
                <a16:creationId xmlns:a16="http://schemas.microsoft.com/office/drawing/2014/main" id="{EA4B392C-73AB-5F5C-0C1F-C0DB3C6C2DE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386907" y="7133197"/>
            <a:ext cx="1828800" cy="1828800"/>
          </a:xfrm>
          <a:prstGeom prst="rect">
            <a:avLst/>
          </a:prstGeom>
        </p:spPr>
      </p:pic>
      <p:pic>
        <p:nvPicPr>
          <p:cNvPr id="24" name="Graphic 23" descr="Watering Plant with solid fill">
            <a:extLst>
              <a:ext uri="{FF2B5EF4-FFF2-40B4-BE49-F238E27FC236}">
                <a16:creationId xmlns:a16="http://schemas.microsoft.com/office/drawing/2014/main" id="{C5AC9646-EEA5-221B-9A8C-435B494766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20850" y="7545115"/>
            <a:ext cx="914400" cy="914400"/>
          </a:xfrm>
          <a:prstGeom prst="rect">
            <a:avLst/>
          </a:prstGeom>
        </p:spPr>
      </p:pic>
      <p:pic>
        <p:nvPicPr>
          <p:cNvPr id="26" name="Graphic 25" descr="Stacked Rocks outline">
            <a:extLst>
              <a:ext uri="{FF2B5EF4-FFF2-40B4-BE49-F238E27FC236}">
                <a16:creationId xmlns:a16="http://schemas.microsoft.com/office/drawing/2014/main" id="{A9E84FB1-CB87-CB10-1119-466F91F91FD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790950" y="7568678"/>
            <a:ext cx="914400" cy="914400"/>
          </a:xfrm>
          <a:prstGeom prst="rect">
            <a:avLst/>
          </a:prstGeom>
        </p:spPr>
      </p:pic>
      <p:pic>
        <p:nvPicPr>
          <p:cNvPr id="29" name="Graphic 28" descr="Meditation with solid fill">
            <a:extLst>
              <a:ext uri="{FF2B5EF4-FFF2-40B4-BE49-F238E27FC236}">
                <a16:creationId xmlns:a16="http://schemas.microsoft.com/office/drawing/2014/main" id="{6785B2D3-B6AC-2A8E-DF83-31546187764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130693" y="7498016"/>
            <a:ext cx="914400" cy="914400"/>
          </a:xfrm>
          <a:prstGeom prst="rect">
            <a:avLst/>
          </a:prstGeom>
        </p:spPr>
      </p:pic>
      <p:pic>
        <p:nvPicPr>
          <p:cNvPr id="32" name="Graphic 31" descr="Group brainstorm outline">
            <a:extLst>
              <a:ext uri="{FF2B5EF4-FFF2-40B4-BE49-F238E27FC236}">
                <a16:creationId xmlns:a16="http://schemas.microsoft.com/office/drawing/2014/main" id="{9D9C071D-17E0-78E8-6AD1-77220E52277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270518" y="74782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64389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 Care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246715C-7594-35EF-9A03-ABC95BA94C19}"/>
              </a:ext>
            </a:extLst>
          </p:cNvPr>
          <p:cNvSpPr txBox="1"/>
          <p:nvPr/>
        </p:nvSpPr>
        <p:spPr>
          <a:xfrm>
            <a:off x="1066800" y="1863116"/>
            <a:ext cx="16306800" cy="6908045"/>
          </a:xfrm>
          <a:prstGeom prst="rect">
            <a:avLst/>
          </a:prstGeom>
          <a:noFill/>
        </p:spPr>
        <p:txBody>
          <a:bodyPr wrap="square" numCol="2" spcCol="4572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latin typeface="Montserrat" panose="00000500000000000000" pitchFamily="2" charset="0"/>
              </a:rPr>
              <a:t>Workplace/Professional Self Care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Take time to eat lunch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Take time to chat with co-workers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Make time to complete tasks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Identity projects or tasks that are exciting, growth-promoting, and rewarding for you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Set limits with clients and colleagues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latin typeface="Montserrat" panose="00000500000000000000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Balance your caseload so no one day is "too much!"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Arrange your workspace so it is comfortable and comforting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Get regular supervision or consultation meaningful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Have a peer support group</a:t>
            </a:r>
          </a:p>
        </p:txBody>
      </p:sp>
      <p:pic>
        <p:nvPicPr>
          <p:cNvPr id="10" name="Graphic 9" descr="Two speech bubbles">
            <a:extLst>
              <a:ext uri="{FF2B5EF4-FFF2-40B4-BE49-F238E27FC236}">
                <a16:creationId xmlns:a16="http://schemas.microsoft.com/office/drawing/2014/main" id="{2F6122DE-8DE4-B5F4-CA48-36EAC63B26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1194" y="7082212"/>
            <a:ext cx="1371600" cy="1371600"/>
          </a:xfrm>
          <a:prstGeom prst="rect">
            <a:avLst/>
          </a:prstGeom>
        </p:spPr>
      </p:pic>
      <p:pic>
        <p:nvPicPr>
          <p:cNvPr id="22" name="Graphic 21" descr="Hamburger and fries meal with juice and an orange">
            <a:extLst>
              <a:ext uri="{FF2B5EF4-FFF2-40B4-BE49-F238E27FC236}">
                <a16:creationId xmlns:a16="http://schemas.microsoft.com/office/drawing/2014/main" id="{B8EACAE8-6A4C-F1B2-1632-4D1C5285B3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56389" y="6759612"/>
            <a:ext cx="1828800" cy="1828800"/>
          </a:xfrm>
          <a:prstGeom prst="rect">
            <a:avLst/>
          </a:prstGeom>
        </p:spPr>
      </p:pic>
      <p:pic>
        <p:nvPicPr>
          <p:cNvPr id="24" name="Graphic 23" descr="Clipboard Checked outline">
            <a:extLst>
              <a:ext uri="{FF2B5EF4-FFF2-40B4-BE49-F238E27FC236}">
                <a16:creationId xmlns:a16="http://schemas.microsoft.com/office/drawing/2014/main" id="{FB9EF7F2-A178-002C-91C1-0E66367541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98681" y="7259116"/>
            <a:ext cx="914400" cy="914400"/>
          </a:xfrm>
          <a:prstGeom prst="rect">
            <a:avLst/>
          </a:prstGeom>
        </p:spPr>
      </p:pic>
      <p:pic>
        <p:nvPicPr>
          <p:cNvPr id="26" name="Graphic 25" descr="Sprouting Seed with solid fill">
            <a:extLst>
              <a:ext uri="{FF2B5EF4-FFF2-40B4-BE49-F238E27FC236}">
                <a16:creationId xmlns:a16="http://schemas.microsoft.com/office/drawing/2014/main" id="{1C10BAB6-868C-DB06-AC1F-A07300BAC4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36616" y="7050513"/>
            <a:ext cx="914400" cy="914400"/>
          </a:xfrm>
          <a:prstGeom prst="rect">
            <a:avLst/>
          </a:prstGeom>
        </p:spPr>
      </p:pic>
      <p:pic>
        <p:nvPicPr>
          <p:cNvPr id="29" name="Graphic 28" descr="Alarm clock with solid fill">
            <a:extLst>
              <a:ext uri="{FF2B5EF4-FFF2-40B4-BE49-F238E27FC236}">
                <a16:creationId xmlns:a16="http://schemas.microsoft.com/office/drawing/2014/main" id="{D00B0696-2F3D-734D-E7A0-C5683A50891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408289" y="7235216"/>
            <a:ext cx="914400" cy="914400"/>
          </a:xfrm>
          <a:prstGeom prst="rect">
            <a:avLst/>
          </a:prstGeom>
        </p:spPr>
      </p:pic>
      <p:pic>
        <p:nvPicPr>
          <p:cNvPr id="32" name="Graphic 31" descr="Boardroom with solid fill">
            <a:extLst>
              <a:ext uri="{FF2B5EF4-FFF2-40B4-BE49-F238E27FC236}">
                <a16:creationId xmlns:a16="http://schemas.microsoft.com/office/drawing/2014/main" id="{F2915E79-9231-B960-7F46-878CE5BEDF4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67178" y="7210427"/>
            <a:ext cx="914400" cy="914400"/>
          </a:xfrm>
          <a:prstGeom prst="rect">
            <a:avLst/>
          </a:prstGeom>
        </p:spPr>
      </p:pic>
      <p:pic>
        <p:nvPicPr>
          <p:cNvPr id="34" name="Graphic 33" descr="Office Chair with solid fill">
            <a:extLst>
              <a:ext uri="{FF2B5EF4-FFF2-40B4-BE49-F238E27FC236}">
                <a16:creationId xmlns:a16="http://schemas.microsoft.com/office/drawing/2014/main" id="{6160AA6F-CA96-93D1-5D7D-F7DD1EE8C4A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693381" y="72859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64389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 Care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38" name="TextBox 12">
            <a:extLst>
              <a:ext uri="{FF2B5EF4-FFF2-40B4-BE49-F238E27FC236}">
                <a16:creationId xmlns:a16="http://schemas.microsoft.com/office/drawing/2014/main" id="{C37D51FF-D2EF-BA36-B934-A791E9F3B79B}"/>
              </a:ext>
            </a:extLst>
          </p:cNvPr>
          <p:cNvSpPr txBox="1"/>
          <p:nvPr/>
        </p:nvSpPr>
        <p:spPr>
          <a:xfrm>
            <a:off x="2320059" y="2746777"/>
            <a:ext cx="13906995" cy="2485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8636" lvl="2">
              <a:lnSpc>
                <a:spcPts val="3779"/>
              </a:lnSpc>
            </a:pPr>
            <a:endParaRPr lang="en-US" sz="5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1436" lvl="1">
              <a:lnSpc>
                <a:spcPts val="3779"/>
              </a:lnSpc>
            </a:pPr>
            <a:r>
              <a:rPr lang="en-US" sz="54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are your strengths?</a:t>
            </a:r>
          </a:p>
          <a:p>
            <a:pPr marL="291436" lvl="1">
              <a:lnSpc>
                <a:spcPts val="3779"/>
              </a:lnSpc>
            </a:pPr>
            <a:endParaRPr lang="en-US" sz="54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1436" lvl="1">
              <a:lnSpc>
                <a:spcPts val="3779"/>
              </a:lnSpc>
            </a:pPr>
            <a:endParaRPr lang="en-US" sz="54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1436" lvl="1">
              <a:lnSpc>
                <a:spcPts val="3779"/>
              </a:lnSpc>
            </a:pPr>
            <a:r>
              <a:rPr lang="en-US" sz="54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Where would you like to improve?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D18EEA1-21DF-D612-7802-9868A920E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083668"/>
              </p:ext>
            </p:extLst>
          </p:nvPr>
        </p:nvGraphicFramePr>
        <p:xfrm>
          <a:off x="2085045" y="2072640"/>
          <a:ext cx="7010400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0">
                  <a:extLst>
                    <a:ext uri="{9D8B030D-6E8A-4147-A177-3AD203B41FA5}">
                      <a16:colId xmlns:a16="http://schemas.microsoft.com/office/drawing/2014/main" val="660023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Montserrat" panose="00000500000000000000" pitchFamily="2" charset="0"/>
                        </a:rPr>
                        <a:t>2 minutes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107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Breathe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Stretch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Daydream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Take your stress temperature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Laugh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Doodle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Acknowledge one of your accomplishments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Say no to a new responsibility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Complement yourself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Look out the window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Spend time with your pet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Share a favorite joke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737370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4191DC28-F13B-4221-46F2-6D1A00694B78}"/>
              </a:ext>
            </a:extLst>
          </p:cNvPr>
          <p:cNvSpPr/>
          <p:nvPr/>
        </p:nvSpPr>
        <p:spPr>
          <a:xfrm>
            <a:off x="9071384" y="1776630"/>
            <a:ext cx="7616416" cy="684341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EA23A0C-B3D2-1A6D-9547-0DA318989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602587"/>
              </p:ext>
            </p:extLst>
          </p:nvPr>
        </p:nvGraphicFramePr>
        <p:xfrm>
          <a:off x="9028932" y="2072640"/>
          <a:ext cx="7366623" cy="5882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6623">
                  <a:extLst>
                    <a:ext uri="{9D8B030D-6E8A-4147-A177-3AD203B41FA5}">
                      <a16:colId xmlns:a16="http://schemas.microsoft.com/office/drawing/2014/main" val="660023865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Montserrat" panose="00000500000000000000" pitchFamily="2" charset="0"/>
                        </a:rPr>
                        <a:t>5 minutes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107756"/>
                  </a:ext>
                </a:extLst>
              </a:tr>
              <a:tr h="536401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Listen to music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Have a cleansing cry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Chat with a co-worker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Sing out loud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Jot down dreams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Step outside for fresh air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Enjoy a snack or make a cup of coffee/tea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737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87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64389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 Care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AED4A0E-BDBF-23E9-7EC1-D7027BB0A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22416"/>
              </p:ext>
            </p:extLst>
          </p:nvPr>
        </p:nvGraphicFramePr>
        <p:xfrm>
          <a:off x="2097077" y="2072640"/>
          <a:ext cx="70104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0">
                  <a:extLst>
                    <a:ext uri="{9D8B030D-6E8A-4147-A177-3AD203B41FA5}">
                      <a16:colId xmlns:a16="http://schemas.microsoft.com/office/drawing/2014/main" val="660023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Montserrat" panose="00000500000000000000" pitchFamily="2" charset="0"/>
                        </a:rPr>
                        <a:t>10 minutes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107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Evaluate your day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Write in a journal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Call a friend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Meditate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Tidy your work area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Assess your self care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Draw a picture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Dance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Listen to soothing sounds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Surf the web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Read a magazine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73737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2F2528A-5A6A-781E-6D1D-BC149F8D0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945931"/>
              </p:ext>
            </p:extLst>
          </p:nvPr>
        </p:nvGraphicFramePr>
        <p:xfrm>
          <a:off x="9071346" y="2072640"/>
          <a:ext cx="7387854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7854">
                  <a:extLst>
                    <a:ext uri="{9D8B030D-6E8A-4147-A177-3AD203B41FA5}">
                      <a16:colId xmlns:a16="http://schemas.microsoft.com/office/drawing/2014/main" val="660023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Montserrat" panose="00000500000000000000" pitchFamily="2" charset="0"/>
                        </a:rPr>
                        <a:t>30 minutes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107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Get a massage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Exercise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Eat lunch with a co-worker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Take a bubble bath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Read non-work related literature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Spend time in nature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Go shopping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Practice yoga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Montserrat" panose="00000500000000000000" pitchFamily="2" charset="0"/>
                        </a:rPr>
                        <a:t>Watch your favorite television show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737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92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88011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Reviewing Difficult Cases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10" name="TextBox 12">
            <a:extLst>
              <a:ext uri="{FF2B5EF4-FFF2-40B4-BE49-F238E27FC236}">
                <a16:creationId xmlns:a16="http://schemas.microsoft.com/office/drawing/2014/main" id="{2223EDF5-E7B2-FD28-A378-11680B4B6077}"/>
              </a:ext>
            </a:extLst>
          </p:cNvPr>
          <p:cNvSpPr txBox="1"/>
          <p:nvPr/>
        </p:nvSpPr>
        <p:spPr>
          <a:xfrm>
            <a:off x="914400" y="2185478"/>
            <a:ext cx="11527638" cy="1425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1436" lvl="1" algn="l"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Cases with Limited Information</a:t>
            </a:r>
          </a:p>
          <a:p>
            <a:pPr marL="291436" lvl="1" algn="l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1436" lvl="1" algn="l"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Cases with No Clear Prevention Approach</a:t>
            </a:r>
          </a:p>
        </p:txBody>
      </p:sp>
      <p:pic>
        <p:nvPicPr>
          <p:cNvPr id="22" name="Graphic 21" descr="Graph paper with calculator, ruler, highlighter, and pencils">
            <a:extLst>
              <a:ext uri="{FF2B5EF4-FFF2-40B4-BE49-F238E27FC236}">
                <a16:creationId xmlns:a16="http://schemas.microsoft.com/office/drawing/2014/main" id="{6433E9BC-032F-4D87-7157-08543A744B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95469" y="414161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67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 descr="Questions outline">
            <a:extLst>
              <a:ext uri="{FF2B5EF4-FFF2-40B4-BE49-F238E27FC236}">
                <a16:creationId xmlns:a16="http://schemas.microsoft.com/office/drawing/2014/main" id="{F2666AF3-F7F5-9157-8DA2-F3EBA44E5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0693" y="2329196"/>
            <a:ext cx="4329741" cy="432974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88011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Reviewing Difficult Cases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0038" y="3071368"/>
            <a:ext cx="11527638" cy="5811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1436" lvl="1" algn="l">
              <a:lnSpc>
                <a:spcPts val="3779"/>
              </a:lnSpc>
            </a:pPr>
            <a:r>
              <a:rPr lang="en-US" sz="26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Causes of Limited Information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Few contacts with local agencies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Little information from Coroner’s Office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Next of Kin Information</a:t>
            </a:r>
          </a:p>
          <a:p>
            <a:pPr marL="291436" lvl="1" algn="l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1436" lvl="1" algn="l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1436" lvl="1" algn="l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1436" lvl="1" algn="l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1436" lvl="1" algn="l">
              <a:lnSpc>
                <a:spcPts val="3779"/>
              </a:lnSpc>
            </a:pPr>
            <a:r>
              <a:rPr lang="en-US" sz="26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Guide Discussion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questions do we have?  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Where can we get answers?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EA0106D-3D45-8F5B-5461-D46E4A4B3C29}"/>
              </a:ext>
            </a:extLst>
          </p:cNvPr>
          <p:cNvSpPr/>
          <p:nvPr/>
        </p:nvSpPr>
        <p:spPr>
          <a:xfrm>
            <a:off x="7674152" y="7368971"/>
            <a:ext cx="1295400" cy="654633"/>
          </a:xfrm>
          <a:prstGeom prst="rightArrow">
            <a:avLst/>
          </a:prstGeom>
          <a:solidFill>
            <a:schemeClr val="bg1"/>
          </a:solidFill>
          <a:ln>
            <a:solidFill>
              <a:srgbClr val="8064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471C41B5-FBEF-F2CF-35F2-575214A7C142}"/>
              </a:ext>
            </a:extLst>
          </p:cNvPr>
          <p:cNvSpPr txBox="1"/>
          <p:nvPr/>
        </p:nvSpPr>
        <p:spPr>
          <a:xfrm>
            <a:off x="9829800" y="6692405"/>
            <a:ext cx="6569312" cy="323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165764">
              <a:lnSpc>
                <a:spcPts val="3779"/>
              </a:lnSpc>
            </a:pPr>
            <a:r>
              <a:rPr lang="en-US" sz="26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Develop Process Recommendations </a:t>
            </a:r>
          </a:p>
          <a:p>
            <a:pPr indent="-165764">
              <a:lnSpc>
                <a:spcPts val="3779"/>
              </a:lnSpc>
            </a:pPr>
            <a:r>
              <a:rPr lang="en-US" sz="2700" dirty="0">
                <a:latin typeface="Montserrat" panose="00000500000000000000" pitchFamily="2" charset="0"/>
              </a:rPr>
              <a:t>Identify new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Seek new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Montserrat" panose="00000500000000000000" pitchFamily="2" charset="0"/>
              </a:rPr>
              <a:t>Develop interview questions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8FD5A020-D521-E6E5-487F-771BA2884E4D}"/>
              </a:ext>
            </a:extLst>
          </p:cNvPr>
          <p:cNvSpPr txBox="1"/>
          <p:nvPr/>
        </p:nvSpPr>
        <p:spPr>
          <a:xfrm>
            <a:off x="875804" y="1941141"/>
            <a:ext cx="16219435" cy="451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1436" lvl="1">
              <a:lnSpc>
                <a:spcPts val="3779"/>
              </a:lnSpc>
            </a:pPr>
            <a:r>
              <a:rPr lang="en-US" sz="2699" b="1" dirty="0">
                <a:solidFill>
                  <a:srgbClr val="8064A2"/>
                </a:solidFill>
                <a:latin typeface="Montserrat"/>
                <a:ea typeface="Montserrat"/>
                <a:cs typeface="Montserrat"/>
                <a:sym typeface="Montserrat"/>
              </a:rPr>
              <a:t>Challenge: Committees have little information for some reviewed cases.</a:t>
            </a: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229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88011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Reviewing Difficult Cases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2666" y="3280603"/>
            <a:ext cx="11527638" cy="4836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Cases with No Clear Prevention Approach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Known Signs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Upstream Approach/Beyond Scope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Interventions Were in Place</a:t>
            </a:r>
          </a:p>
          <a:p>
            <a:pPr marL="291436" lvl="1" algn="l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1436" lvl="1" algn="l">
              <a:lnSpc>
                <a:spcPts val="3779"/>
              </a:lnSpc>
            </a:pPr>
            <a:r>
              <a:rPr lang="en-US" sz="26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One Approach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Support those affected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Bystanders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Loved ones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Support First responders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5" name="Graphic 24" descr="Management with solid fill">
            <a:extLst>
              <a:ext uri="{FF2B5EF4-FFF2-40B4-BE49-F238E27FC236}">
                <a16:creationId xmlns:a16="http://schemas.microsoft.com/office/drawing/2014/main" id="{8717172F-5DD0-07BC-2F40-5D65754C59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54786" y="2392162"/>
            <a:ext cx="3616183" cy="3616183"/>
          </a:xfrm>
          <a:prstGeom prst="rect">
            <a:avLst/>
          </a:prstGeom>
        </p:spPr>
      </p:pic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DAC1BE41-E122-282A-0490-C83E8F341A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718232"/>
              </p:ext>
            </p:extLst>
          </p:nvPr>
        </p:nvGraphicFramePr>
        <p:xfrm>
          <a:off x="9829800" y="6046344"/>
          <a:ext cx="7263460" cy="242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TextBox 12">
            <a:extLst>
              <a:ext uri="{FF2B5EF4-FFF2-40B4-BE49-F238E27FC236}">
                <a16:creationId xmlns:a16="http://schemas.microsoft.com/office/drawing/2014/main" id="{FDDFA927-B896-842A-B936-D5A98837E684}"/>
              </a:ext>
            </a:extLst>
          </p:cNvPr>
          <p:cNvSpPr txBox="1"/>
          <p:nvPr/>
        </p:nvSpPr>
        <p:spPr>
          <a:xfrm>
            <a:off x="875804" y="1941141"/>
            <a:ext cx="16219435" cy="938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1436" lvl="1">
              <a:lnSpc>
                <a:spcPts val="3779"/>
              </a:lnSpc>
            </a:pPr>
            <a:r>
              <a:rPr lang="en-US" sz="2699" b="1" dirty="0">
                <a:solidFill>
                  <a:srgbClr val="8064A2"/>
                </a:solidFill>
                <a:latin typeface="Montserrat"/>
                <a:ea typeface="Montserrat"/>
                <a:cs typeface="Montserrat"/>
                <a:sym typeface="Montserrat"/>
              </a:rPr>
              <a:t>Challenge: Committees have difficulty envisioning recommendations to prevent a death.</a:t>
            </a: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3330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3297436" cy="862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 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5805" y="1941141"/>
            <a:ext cx="11527638" cy="6298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Fatality review since 2015.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Epidemiologist in Montgomery County since 2017.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Behavioral Health.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Surveillance, Data Reporting, Fatality Review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Community Partnerships.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Mom</a:t>
            </a:r>
          </a:p>
          <a:p>
            <a:pPr marL="582873" lvl="1" indent="-291437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Theater fan</a:t>
            </a:r>
          </a:p>
          <a:p>
            <a:pPr marL="582873" lvl="1" indent="-291437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Former Roller Derby Skater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3074" name="Picture 1">
            <a:extLst>
              <a:ext uri="{FF2B5EF4-FFF2-40B4-BE49-F238E27FC236}">
                <a16:creationId xmlns:a16="http://schemas.microsoft.com/office/drawing/2014/main" id="{57B8C9DE-6244-EA55-4894-CCA90B022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865" y="641609"/>
            <a:ext cx="2921776" cy="317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9E84E5-0B99-4112-3FD4-674604C6FD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92610" y="4925499"/>
            <a:ext cx="2793846" cy="36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88011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Community Engagement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10" name="TextBox 12">
            <a:extLst>
              <a:ext uri="{FF2B5EF4-FFF2-40B4-BE49-F238E27FC236}">
                <a16:creationId xmlns:a16="http://schemas.microsoft.com/office/drawing/2014/main" id="{2223EDF5-E7B2-FD28-A378-11680B4B6077}"/>
              </a:ext>
            </a:extLst>
          </p:cNvPr>
          <p:cNvSpPr txBox="1"/>
          <p:nvPr/>
        </p:nvSpPr>
        <p:spPr>
          <a:xfrm>
            <a:off x="914400" y="2185478"/>
            <a:ext cx="11527638" cy="2400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1436" lvl="1" algn="l"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Member Participation</a:t>
            </a:r>
          </a:p>
          <a:p>
            <a:pPr marL="291436" lvl="1" algn="l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1436" lvl="1" algn="l"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Suicide Prevention Stakeholder Engagement</a:t>
            </a:r>
          </a:p>
          <a:p>
            <a:pPr marL="291436" lvl="1" algn="l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1436" lvl="1" algn="l"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Next of Kin Interview Recruitment</a:t>
            </a:r>
          </a:p>
        </p:txBody>
      </p:sp>
      <p:pic>
        <p:nvPicPr>
          <p:cNvPr id="9" name="Graphic 8" descr="Neighborhood with solid fill">
            <a:extLst>
              <a:ext uri="{FF2B5EF4-FFF2-40B4-BE49-F238E27FC236}">
                <a16:creationId xmlns:a16="http://schemas.microsoft.com/office/drawing/2014/main" id="{ACEB1699-359E-0799-345C-72B9EB8B91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34346" y="1545342"/>
            <a:ext cx="6553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67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76581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Member Participation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5804" y="1941141"/>
            <a:ext cx="15583395" cy="532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1436" lvl="1" algn="l">
              <a:lnSpc>
                <a:spcPts val="3779"/>
              </a:lnSpc>
            </a:pPr>
            <a:r>
              <a:rPr lang="en-US" sz="2699" b="1" dirty="0">
                <a:solidFill>
                  <a:srgbClr val="8064A2"/>
                </a:solidFill>
                <a:latin typeface="Montserrat"/>
                <a:ea typeface="Montserrat"/>
                <a:cs typeface="Montserrat"/>
                <a:sym typeface="Montserrat"/>
              </a:rPr>
              <a:t>Challenge: Members disengage, stop attending, zone out, talk too much or too little.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Give context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Aggregate data or trends</a:t>
            </a:r>
          </a:p>
          <a:p>
            <a:pPr marL="748636" lvl="2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Share successes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happened with recommendations?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Solicit feedback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can we do better?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B9417CA9-EB6D-634A-3FB2-29C9870747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409761"/>
              </p:ext>
            </p:extLst>
          </p:nvPr>
        </p:nvGraphicFramePr>
        <p:xfrm>
          <a:off x="10668000" y="2579464"/>
          <a:ext cx="6954390" cy="608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840AE159-CD27-6655-0436-171E8C0446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59979" y="2495547"/>
            <a:ext cx="6954390" cy="617501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D6DF59A-012E-1379-B7B3-91531DE39A6C}"/>
              </a:ext>
            </a:extLst>
          </p:cNvPr>
          <p:cNvSpPr/>
          <p:nvPr/>
        </p:nvSpPr>
        <p:spPr>
          <a:xfrm>
            <a:off x="10601628" y="2445633"/>
            <a:ext cx="7229171" cy="6285381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 descr="Graph and note paper pads with pencil">
            <a:extLst>
              <a:ext uri="{FF2B5EF4-FFF2-40B4-BE49-F238E27FC236}">
                <a16:creationId xmlns:a16="http://schemas.microsoft.com/office/drawing/2014/main" id="{130F7111-8DF6-9870-B681-70BA2093C1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86342" y="2527059"/>
            <a:ext cx="6369779" cy="6369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699" y="933450"/>
            <a:ext cx="15506701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Suicide Prevention Coalition Engagement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5804" y="1941141"/>
            <a:ext cx="15659595" cy="3862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1436" lvl="1" algn="l">
              <a:lnSpc>
                <a:spcPts val="3779"/>
              </a:lnSpc>
            </a:pPr>
            <a:r>
              <a:rPr lang="en-US" sz="2699" b="1" dirty="0">
                <a:solidFill>
                  <a:srgbClr val="8064A2"/>
                </a:solidFill>
                <a:latin typeface="Montserrat"/>
                <a:ea typeface="Montserrat"/>
                <a:cs typeface="Montserrat"/>
                <a:sym typeface="Montserrat"/>
              </a:rPr>
              <a:t>Challenge: Incorporating work of SFR into local coalitions that may have existing action plans. </a:t>
            </a:r>
          </a:p>
          <a:p>
            <a:pPr algn="l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Share data, findings, trends</a:t>
            </a:r>
          </a:p>
          <a:p>
            <a:pPr algn="l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Participate in meetings, workgroups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Identify opportunities for collaboration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B394DD79-9608-1325-4369-8F5BCE8471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062130"/>
              </p:ext>
            </p:extLst>
          </p:nvPr>
        </p:nvGraphicFramePr>
        <p:xfrm>
          <a:off x="9525000" y="2825636"/>
          <a:ext cx="8112362" cy="5402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9" name="Graphic 8" descr="Comment Like with solid fill">
            <a:extLst>
              <a:ext uri="{FF2B5EF4-FFF2-40B4-BE49-F238E27FC236}">
                <a16:creationId xmlns:a16="http://schemas.microsoft.com/office/drawing/2014/main" id="{F1F86070-1D9C-BE0B-D360-4424BAD9D3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45537" y="2063925"/>
            <a:ext cx="7239000" cy="723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E731DD-7DC2-F84E-377F-2A9575E48F7E}"/>
              </a:ext>
            </a:extLst>
          </p:cNvPr>
          <p:cNvSpPr txBox="1"/>
          <p:nvPr/>
        </p:nvSpPr>
        <p:spPr>
          <a:xfrm>
            <a:off x="8675914" y="2643132"/>
            <a:ext cx="8978245" cy="6078587"/>
          </a:xfrm>
          <a:prstGeom prst="rect">
            <a:avLst/>
          </a:prstGeom>
          <a:solidFill>
            <a:srgbClr val="F9F9F9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rgbClr val="145DA0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8800" dirty="0">
                <a:solidFill>
                  <a:srgbClr val="145DA0"/>
                </a:solidFill>
                <a:latin typeface="Montserrat" panose="00000500000000000000" pitchFamily="2" charset="0"/>
              </a:rPr>
              <a:t>Montgomery County </a:t>
            </a:r>
          </a:p>
          <a:p>
            <a:pPr algn="ctr"/>
            <a:r>
              <a:rPr lang="en-US" sz="11500" dirty="0">
                <a:solidFill>
                  <a:srgbClr val="145DA0"/>
                </a:solidFill>
                <a:latin typeface="Montserrat ExtraBold" panose="020F0502020204030204" pitchFamily="2" charset="0"/>
              </a:rPr>
              <a:t>LOSS Team</a:t>
            </a:r>
          </a:p>
          <a:p>
            <a:pPr algn="ctr"/>
            <a:endParaRPr lang="en-US" sz="5400" dirty="0">
              <a:solidFill>
                <a:srgbClr val="145DA0"/>
              </a:solidFill>
              <a:latin typeface="Montserrat ExtraBold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20" grpId="1">
        <p:bldAsOne/>
      </p:bldGraphic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 descr="A collection of presents">
            <a:extLst>
              <a:ext uri="{FF2B5EF4-FFF2-40B4-BE49-F238E27FC236}">
                <a16:creationId xmlns:a16="http://schemas.microsoft.com/office/drawing/2014/main" id="{28A25B43-2DDF-5E15-81F0-DE91AEAEE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6672" y="2971334"/>
            <a:ext cx="8688728" cy="4887410"/>
          </a:xfrm>
          <a:prstGeom prst="rect">
            <a:avLst/>
          </a:prstGeom>
        </p:spPr>
      </p:pic>
      <p:pic>
        <p:nvPicPr>
          <p:cNvPr id="23" name="Graphic 22" descr="Water lilies and ripples on a pond">
            <a:extLst>
              <a:ext uri="{FF2B5EF4-FFF2-40B4-BE49-F238E27FC236}">
                <a16:creationId xmlns:a16="http://schemas.microsoft.com/office/drawing/2014/main" id="{F7A323CF-A265-F74F-5DB5-D7AEA4DC9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6671" y="2744388"/>
            <a:ext cx="8688729" cy="488741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75804" y="1941141"/>
            <a:ext cx="16219435" cy="5811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1436" lvl="1">
              <a:lnSpc>
                <a:spcPts val="3779"/>
              </a:lnSpc>
            </a:pPr>
            <a:r>
              <a:rPr lang="en-US" sz="2699" b="1" dirty="0">
                <a:solidFill>
                  <a:srgbClr val="8064A2"/>
                </a:solidFill>
                <a:latin typeface="Montserrat"/>
                <a:ea typeface="Montserrat"/>
                <a:cs typeface="Montserrat"/>
                <a:sym typeface="Montserrat"/>
              </a:rPr>
              <a:t>Challenge: Asking suicide loss survivors to share deeply personal stories without doing additional harm.</a:t>
            </a: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can you offer?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Listening Ear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Postvention Resources</a:t>
            </a:r>
          </a:p>
          <a:p>
            <a:pPr marL="748636" lvl="2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Avoid </a:t>
            </a:r>
            <a:r>
              <a:rPr lang="en-US" sz="26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Retraumatization</a:t>
            </a: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Recruitment Strategies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Letters, calls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Support Groups</a:t>
            </a:r>
          </a:p>
        </p:txBody>
      </p:sp>
      <p:pic>
        <p:nvPicPr>
          <p:cNvPr id="21" name="Graphic 20" descr="A pond with koi fish and water lilies">
            <a:extLst>
              <a:ext uri="{FF2B5EF4-FFF2-40B4-BE49-F238E27FC236}">
                <a16:creationId xmlns:a16="http://schemas.microsoft.com/office/drawing/2014/main" id="{D7C9E122-DDD6-7109-504F-DF1A456878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6671" y="2744388"/>
            <a:ext cx="8688729" cy="48874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C2C830-7917-5859-0E1A-D55B459191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0857" y="2561134"/>
            <a:ext cx="8981253" cy="570780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699" y="933450"/>
            <a:ext cx="15506701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Next of Kin Interview Recruitment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2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204AB-7CE9-6D62-2422-9429F626D7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t="3910" r="3910" b="3910"/>
          <a:stretch/>
        </p:blipFill>
        <p:spPr>
          <a:xfrm>
            <a:off x="3712525" y="379729"/>
            <a:ext cx="11122063" cy="7980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6375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569044"/>
            <a:ext cx="19757722" cy="1753593"/>
            <a:chOff x="0" y="0"/>
            <a:chExt cx="5203680" cy="4618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461852"/>
            </a:xfrm>
            <a:custGeom>
              <a:avLst/>
              <a:gdLst/>
              <a:ahLst/>
              <a:cxnLst/>
              <a:rect l="l" t="t" r="r" b="b"/>
              <a:pathLst>
                <a:path w="5203680" h="461852">
                  <a:moveTo>
                    <a:pt x="0" y="0"/>
                  </a:moveTo>
                  <a:lnTo>
                    <a:pt x="5203680" y="0"/>
                  </a:lnTo>
                  <a:lnTo>
                    <a:pt x="5203680" y="461852"/>
                  </a:lnTo>
                  <a:lnTo>
                    <a:pt x="0" y="461852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99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745727">
            <a:off x="-946783" y="-159253"/>
            <a:ext cx="3343532" cy="334353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D2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745727">
            <a:off x="-573196" y="174363"/>
            <a:ext cx="4043501" cy="3404854"/>
            <a:chOff x="0" y="0"/>
            <a:chExt cx="982960" cy="8277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82960" cy="827707"/>
            </a:xfrm>
            <a:custGeom>
              <a:avLst/>
              <a:gdLst/>
              <a:ahLst/>
              <a:cxnLst/>
              <a:rect l="l" t="t" r="r" b="b"/>
              <a:pathLst>
                <a:path w="982960" h="827707">
                  <a:moveTo>
                    <a:pt x="491480" y="0"/>
                  </a:moveTo>
                  <a:cubicBezTo>
                    <a:pt x="220043" y="0"/>
                    <a:pt x="0" y="185289"/>
                    <a:pt x="0" y="413854"/>
                  </a:cubicBezTo>
                  <a:cubicBezTo>
                    <a:pt x="0" y="642418"/>
                    <a:pt x="220043" y="827707"/>
                    <a:pt x="491480" y="827707"/>
                  </a:cubicBezTo>
                  <a:cubicBezTo>
                    <a:pt x="762917" y="827707"/>
                    <a:pt x="982960" y="642418"/>
                    <a:pt x="982960" y="413854"/>
                  </a:cubicBezTo>
                  <a:cubicBezTo>
                    <a:pt x="982960" y="185289"/>
                    <a:pt x="762917" y="0"/>
                    <a:pt x="491480" y="0"/>
                  </a:cubicBezTo>
                  <a:close/>
                </a:path>
              </a:pathLst>
            </a:custGeom>
            <a:solidFill>
              <a:srgbClr val="F9F9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2152" y="39498"/>
              <a:ext cx="798655" cy="7106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48789">
            <a:off x="-249362" y="398748"/>
            <a:ext cx="3137365" cy="313736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48789">
            <a:off x="-316845" y="724858"/>
            <a:ext cx="4029294" cy="2825155"/>
            <a:chOff x="0" y="0"/>
            <a:chExt cx="1007127" cy="7061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07127" cy="706151"/>
            </a:xfrm>
            <a:custGeom>
              <a:avLst/>
              <a:gdLst/>
              <a:ahLst/>
              <a:cxnLst/>
              <a:rect l="l" t="t" r="r" b="b"/>
              <a:pathLst>
                <a:path w="1007127" h="706151">
                  <a:moveTo>
                    <a:pt x="503564" y="0"/>
                  </a:moveTo>
                  <a:cubicBezTo>
                    <a:pt x="225453" y="0"/>
                    <a:pt x="0" y="158077"/>
                    <a:pt x="0" y="353076"/>
                  </a:cubicBezTo>
                  <a:cubicBezTo>
                    <a:pt x="0" y="548074"/>
                    <a:pt x="225453" y="706151"/>
                    <a:pt x="503564" y="706151"/>
                  </a:cubicBezTo>
                  <a:cubicBezTo>
                    <a:pt x="781674" y="706151"/>
                    <a:pt x="1007127" y="548074"/>
                    <a:pt x="1007127" y="353076"/>
                  </a:cubicBezTo>
                  <a:cubicBezTo>
                    <a:pt x="1007127" y="158077"/>
                    <a:pt x="781674" y="0"/>
                    <a:pt x="503564" y="0"/>
                  </a:cubicBezTo>
                  <a:close/>
                </a:path>
              </a:pathLst>
            </a:custGeom>
            <a:solidFill>
              <a:srgbClr val="F9F9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4418" y="28102"/>
              <a:ext cx="818291" cy="6118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022990" y="5590494"/>
            <a:ext cx="9421201" cy="963899"/>
            <a:chOff x="0" y="0"/>
            <a:chExt cx="2481304" cy="25386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81304" cy="253866"/>
            </a:xfrm>
            <a:custGeom>
              <a:avLst/>
              <a:gdLst/>
              <a:ahLst/>
              <a:cxnLst/>
              <a:rect l="l" t="t" r="r" b="b"/>
              <a:pathLst>
                <a:path w="2481304" h="253866">
                  <a:moveTo>
                    <a:pt x="82176" y="0"/>
                  </a:moveTo>
                  <a:lnTo>
                    <a:pt x="2399128" y="0"/>
                  </a:lnTo>
                  <a:cubicBezTo>
                    <a:pt x="2444513" y="0"/>
                    <a:pt x="2481304" y="36791"/>
                    <a:pt x="2481304" y="82176"/>
                  </a:cubicBezTo>
                  <a:lnTo>
                    <a:pt x="2481304" y="171691"/>
                  </a:lnTo>
                  <a:cubicBezTo>
                    <a:pt x="2481304" y="217075"/>
                    <a:pt x="2444513" y="253866"/>
                    <a:pt x="2399128" y="253866"/>
                  </a:cubicBezTo>
                  <a:lnTo>
                    <a:pt x="82176" y="253866"/>
                  </a:lnTo>
                  <a:cubicBezTo>
                    <a:pt x="60381" y="253866"/>
                    <a:pt x="39480" y="245209"/>
                    <a:pt x="24069" y="229798"/>
                  </a:cubicBezTo>
                  <a:cubicBezTo>
                    <a:pt x="8658" y="214387"/>
                    <a:pt x="0" y="193485"/>
                    <a:pt x="0" y="171691"/>
                  </a:cubicBezTo>
                  <a:lnTo>
                    <a:pt x="0" y="82176"/>
                  </a:lnTo>
                  <a:cubicBezTo>
                    <a:pt x="0" y="36791"/>
                    <a:pt x="36791" y="0"/>
                    <a:pt x="82176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481304" cy="2919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26363" y="3729647"/>
            <a:ext cx="8427605" cy="1622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52"/>
              </a:lnSpc>
            </a:pPr>
            <a:r>
              <a:rPr lang="en-US" sz="10627" dirty="0">
                <a:solidFill>
                  <a:srgbClr val="145DA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Thank You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63525" y="5748865"/>
            <a:ext cx="6509694" cy="580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4"/>
              </a:lnSpc>
              <a:spcBef>
                <a:spcPct val="0"/>
              </a:spcBef>
            </a:pPr>
            <a:r>
              <a:rPr lang="en-US" sz="3396" spc="132">
                <a:solidFill>
                  <a:srgbClr val="F9F9F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For Your Attention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1739345" y="1851574"/>
            <a:ext cx="5379429" cy="5388394"/>
            <a:chOff x="0" y="0"/>
            <a:chExt cx="7172572" cy="718452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172572" cy="7184526"/>
            </a:xfrm>
            <a:custGeom>
              <a:avLst/>
              <a:gdLst/>
              <a:ahLst/>
              <a:cxnLst/>
              <a:rect l="l" t="t" r="r" b="b"/>
              <a:pathLst>
                <a:path w="7172572" h="7184526">
                  <a:moveTo>
                    <a:pt x="0" y="0"/>
                  </a:moveTo>
                  <a:lnTo>
                    <a:pt x="7172572" y="0"/>
                  </a:lnTo>
                  <a:lnTo>
                    <a:pt x="7172572" y="7184526"/>
                  </a:lnTo>
                  <a:lnTo>
                    <a:pt x="0" y="7184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08328" y="2164082"/>
              <a:ext cx="6955916" cy="1478132"/>
            </a:xfrm>
            <a:custGeom>
              <a:avLst/>
              <a:gdLst/>
              <a:ahLst/>
              <a:cxnLst/>
              <a:rect l="l" t="t" r="r" b="b"/>
              <a:pathLst>
                <a:path w="6955916" h="1478132">
                  <a:moveTo>
                    <a:pt x="0" y="0"/>
                  </a:moveTo>
                  <a:lnTo>
                    <a:pt x="6955916" y="0"/>
                  </a:lnTo>
                  <a:lnTo>
                    <a:pt x="6955916" y="1478132"/>
                  </a:lnTo>
                  <a:lnTo>
                    <a:pt x="0" y="1478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69692" y="3770692"/>
              <a:ext cx="6633188" cy="2579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4499" spc="134" dirty="0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389166" y="860906"/>
              <a:ext cx="4394239" cy="506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1"/>
                </a:lnSpc>
              </a:pPr>
              <a:r>
                <a:rPr lang="en-US" sz="2458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506465" y="1898304"/>
              <a:ext cx="4159639" cy="507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4"/>
                </a:lnSpc>
              </a:pPr>
              <a:r>
                <a:rPr lang="en-US" sz="2460" dirty="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448555" y="8777715"/>
            <a:ext cx="3203963" cy="1336250"/>
          </a:xfrm>
          <a:custGeom>
            <a:avLst/>
            <a:gdLst/>
            <a:ahLst/>
            <a:cxnLst/>
            <a:rect l="l" t="t" r="r" b="b"/>
            <a:pathLst>
              <a:path w="3203963" h="1336250">
                <a:moveTo>
                  <a:pt x="0" y="0"/>
                </a:moveTo>
                <a:lnTo>
                  <a:pt x="3203963" y="0"/>
                </a:lnTo>
                <a:lnTo>
                  <a:pt x="3203963" y="1336250"/>
                </a:lnTo>
                <a:lnTo>
                  <a:pt x="0" y="13362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6950320" y="8843507"/>
            <a:ext cx="4387360" cy="1204667"/>
          </a:xfrm>
          <a:custGeom>
            <a:avLst/>
            <a:gdLst/>
            <a:ahLst/>
            <a:cxnLst/>
            <a:rect l="l" t="t" r="r" b="b"/>
            <a:pathLst>
              <a:path w="4387360" h="1204667">
                <a:moveTo>
                  <a:pt x="0" y="0"/>
                </a:moveTo>
                <a:lnTo>
                  <a:pt x="4387360" y="0"/>
                </a:lnTo>
                <a:lnTo>
                  <a:pt x="4387360" y="1204667"/>
                </a:lnTo>
                <a:lnTo>
                  <a:pt x="0" y="12046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871" t="-18382" r="-10635" b="-267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2843460" y="8926979"/>
            <a:ext cx="4415840" cy="1037722"/>
          </a:xfrm>
          <a:custGeom>
            <a:avLst/>
            <a:gdLst/>
            <a:ahLst/>
            <a:cxnLst/>
            <a:rect l="l" t="t" r="r" b="b"/>
            <a:pathLst>
              <a:path w="4415840" h="1037722">
                <a:moveTo>
                  <a:pt x="0" y="0"/>
                </a:moveTo>
                <a:lnTo>
                  <a:pt x="4415840" y="0"/>
                </a:lnTo>
                <a:lnTo>
                  <a:pt x="4415840" y="1037722"/>
                </a:lnTo>
                <a:lnTo>
                  <a:pt x="0" y="10377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 flipV="1">
            <a:off x="20" y="8417815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7941" y="4435318"/>
            <a:ext cx="639750" cy="639750"/>
          </a:xfrm>
          <a:custGeom>
            <a:avLst/>
            <a:gdLst/>
            <a:ahLst/>
            <a:cxnLst/>
            <a:rect l="l" t="t" r="r" b="b"/>
            <a:pathLst>
              <a:path w="639750" h="639750">
                <a:moveTo>
                  <a:pt x="0" y="0"/>
                </a:moveTo>
                <a:lnTo>
                  <a:pt x="639750" y="0"/>
                </a:lnTo>
                <a:lnTo>
                  <a:pt x="639750" y="639750"/>
                </a:lnTo>
                <a:lnTo>
                  <a:pt x="0" y="639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5199818"/>
            <a:ext cx="658991" cy="658991"/>
          </a:xfrm>
          <a:custGeom>
            <a:avLst/>
            <a:gdLst/>
            <a:ahLst/>
            <a:cxnLst/>
            <a:rect l="l" t="t" r="r" b="b"/>
            <a:pathLst>
              <a:path w="658991" h="658991">
                <a:moveTo>
                  <a:pt x="0" y="0"/>
                </a:moveTo>
                <a:lnTo>
                  <a:pt x="658991" y="0"/>
                </a:lnTo>
                <a:lnTo>
                  <a:pt x="658991" y="658991"/>
                </a:lnTo>
                <a:lnTo>
                  <a:pt x="0" y="65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009263" y="-770373"/>
            <a:ext cx="12750498" cy="1275049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956129" y="2104373"/>
            <a:ext cx="6885612" cy="6885612"/>
            <a:chOff x="0" y="0"/>
            <a:chExt cx="14840029" cy="14840029"/>
          </a:xfrm>
        </p:grpSpPr>
        <p:sp>
          <p:nvSpPr>
            <p:cNvPr id="10" name="Freeform 10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D2D2D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99491" y="1469069"/>
            <a:ext cx="7447266" cy="1249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70"/>
              </a:lnSpc>
            </a:pPr>
            <a:r>
              <a:rPr lang="en-US" sz="8475" dirty="0">
                <a:solidFill>
                  <a:srgbClr val="145DA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Contact Me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89172" y="4518553"/>
            <a:ext cx="3685958" cy="47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1"/>
              </a:lnSpc>
            </a:pPr>
            <a:r>
              <a:rPr lang="en-US" sz="3142" dirty="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937-224-3770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33750" y="5326796"/>
            <a:ext cx="6822604" cy="47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1"/>
              </a:lnSpc>
            </a:pPr>
            <a:r>
              <a:rPr lang="en-US" sz="3142" dirty="0">
                <a:solidFill>
                  <a:srgbClr val="231F2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sherzfeld@phdmc.org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-912502" y="8895813"/>
            <a:ext cx="11811836" cy="1048357"/>
            <a:chOff x="0" y="0"/>
            <a:chExt cx="5203680" cy="46185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203680" cy="461852"/>
            </a:xfrm>
            <a:custGeom>
              <a:avLst/>
              <a:gdLst/>
              <a:ahLst/>
              <a:cxnLst/>
              <a:rect l="l" t="t" r="r" b="b"/>
              <a:pathLst>
                <a:path w="5203680" h="461852">
                  <a:moveTo>
                    <a:pt x="0" y="0"/>
                  </a:moveTo>
                  <a:lnTo>
                    <a:pt x="5203680" y="0"/>
                  </a:lnTo>
                  <a:lnTo>
                    <a:pt x="5203680" y="461852"/>
                  </a:lnTo>
                  <a:lnTo>
                    <a:pt x="0" y="461852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5203680" cy="499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832143" y="9020564"/>
            <a:ext cx="1915438" cy="798856"/>
          </a:xfrm>
          <a:custGeom>
            <a:avLst/>
            <a:gdLst/>
            <a:ahLst/>
            <a:cxnLst/>
            <a:rect l="l" t="t" r="r" b="b"/>
            <a:pathLst>
              <a:path w="1915438" h="798856">
                <a:moveTo>
                  <a:pt x="0" y="0"/>
                </a:moveTo>
                <a:lnTo>
                  <a:pt x="1915437" y="0"/>
                </a:lnTo>
                <a:lnTo>
                  <a:pt x="1915437" y="798855"/>
                </a:lnTo>
                <a:lnTo>
                  <a:pt x="0" y="7988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4121285" y="9059896"/>
            <a:ext cx="2622912" cy="720191"/>
          </a:xfrm>
          <a:custGeom>
            <a:avLst/>
            <a:gdLst/>
            <a:ahLst/>
            <a:cxnLst/>
            <a:rect l="l" t="t" r="r" b="b"/>
            <a:pathLst>
              <a:path w="2622912" h="720191">
                <a:moveTo>
                  <a:pt x="0" y="0"/>
                </a:moveTo>
                <a:lnTo>
                  <a:pt x="2622912" y="0"/>
                </a:lnTo>
                <a:lnTo>
                  <a:pt x="2622912" y="720191"/>
                </a:lnTo>
                <a:lnTo>
                  <a:pt x="0" y="7201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871" t="-18382" r="-10635" b="-267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7644403" y="9109799"/>
            <a:ext cx="2639939" cy="620386"/>
          </a:xfrm>
          <a:custGeom>
            <a:avLst/>
            <a:gdLst/>
            <a:ahLst/>
            <a:cxnLst/>
            <a:rect l="l" t="t" r="r" b="b"/>
            <a:pathLst>
              <a:path w="2639939" h="620386">
                <a:moveTo>
                  <a:pt x="0" y="0"/>
                </a:moveTo>
                <a:lnTo>
                  <a:pt x="2639939" y="0"/>
                </a:lnTo>
                <a:lnTo>
                  <a:pt x="2639939" y="620385"/>
                </a:lnTo>
                <a:lnTo>
                  <a:pt x="0" y="6203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 flipV="1">
            <a:off x="-33841" y="8805404"/>
            <a:ext cx="10933187" cy="11389"/>
          </a:xfrm>
          <a:prstGeom prst="line">
            <a:avLst/>
          </a:prstGeom>
          <a:ln w="1905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3FA97037-F17C-5ED2-0484-10B0EF2EDAEE}"/>
              </a:ext>
            </a:extLst>
          </p:cNvPr>
          <p:cNvSpPr txBox="1"/>
          <p:nvPr/>
        </p:nvSpPr>
        <p:spPr>
          <a:xfrm>
            <a:off x="1053021" y="3655156"/>
            <a:ext cx="7393736" cy="465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71"/>
              </a:lnSpc>
            </a:pPr>
            <a:r>
              <a:rPr lang="en-US" sz="3142" dirty="0">
                <a:solidFill>
                  <a:srgbClr val="145DA0"/>
                </a:solidFill>
                <a:latin typeface="Montserrat Ultra-Bold" panose="020B0604020202020204" charset="0"/>
                <a:ea typeface="Montserrat Medium"/>
                <a:cs typeface="Montserrat Medium"/>
                <a:sym typeface="Montserrat Medium"/>
              </a:rPr>
              <a:t>Susan Herzfeld, Epidemiologist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61657" y="2736267"/>
            <a:ext cx="4017908" cy="4814466"/>
            <a:chOff x="0" y="0"/>
            <a:chExt cx="3632200" cy="4352290"/>
          </a:xfrm>
        </p:grpSpPr>
        <p:sp>
          <p:nvSpPr>
            <p:cNvPr id="9" name="Freeform 9"/>
            <p:cNvSpPr/>
            <p:nvPr/>
          </p:nvSpPr>
          <p:spPr>
            <a:xfrm>
              <a:off x="15240" y="15240"/>
              <a:ext cx="3600450" cy="4320540"/>
            </a:xfrm>
            <a:custGeom>
              <a:avLst/>
              <a:gdLst/>
              <a:ahLst/>
              <a:cxnLst/>
              <a:rect l="l" t="t" r="r" b="b"/>
              <a:pathLst>
                <a:path w="3600450" h="4320540">
                  <a:moveTo>
                    <a:pt x="0" y="0"/>
                  </a:moveTo>
                  <a:lnTo>
                    <a:pt x="3600450" y="0"/>
                  </a:lnTo>
                  <a:lnTo>
                    <a:pt x="3600450" y="4320540"/>
                  </a:lnTo>
                  <a:lnTo>
                    <a:pt x="0" y="43205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632200" cy="4352290"/>
            </a:xfrm>
            <a:custGeom>
              <a:avLst/>
              <a:gdLst/>
              <a:ahLst/>
              <a:cxnLst/>
              <a:rect l="l" t="t" r="r" b="b"/>
              <a:pathLst>
                <a:path w="3632200" h="4352290">
                  <a:moveTo>
                    <a:pt x="3632200" y="4352290"/>
                  </a:moveTo>
                  <a:lnTo>
                    <a:pt x="0" y="4352290"/>
                  </a:lnTo>
                  <a:lnTo>
                    <a:pt x="0" y="0"/>
                  </a:lnTo>
                  <a:lnTo>
                    <a:pt x="3632200" y="0"/>
                  </a:lnTo>
                  <a:lnTo>
                    <a:pt x="3632200" y="4352290"/>
                  </a:lnTo>
                  <a:close/>
                  <a:moveTo>
                    <a:pt x="31750" y="4320540"/>
                  </a:moveTo>
                  <a:lnTo>
                    <a:pt x="3600450" y="4320540"/>
                  </a:lnTo>
                  <a:lnTo>
                    <a:pt x="3600450" y="31750"/>
                  </a:lnTo>
                  <a:lnTo>
                    <a:pt x="31750" y="31750"/>
                  </a:lnTo>
                  <a:lnTo>
                    <a:pt x="31750" y="4320540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933450"/>
            <a:ext cx="75819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Montgomery County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5805" y="1941141"/>
            <a:ext cx="5220195" cy="62987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Includes Dayton, 537,000 residents.</a:t>
            </a:r>
          </a:p>
          <a:p>
            <a:pPr algn="l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High rate of Overdose, 2017 peak.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OFR began in 2019</a:t>
            </a:r>
          </a:p>
          <a:p>
            <a:pPr algn="l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Increasing number of suicides.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SFR began in 2021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NOK Interviews</a:t>
            </a: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4E3DA526-54B4-8F09-673E-237E827BF3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719120"/>
              </p:ext>
            </p:extLst>
          </p:nvPr>
        </p:nvGraphicFramePr>
        <p:xfrm>
          <a:off x="6553200" y="2753126"/>
          <a:ext cx="5945022" cy="477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050" name="Picture 2" descr="How Healthy Is Montgomery County, Ohio? | US News Healthiest Communities">
            <a:extLst>
              <a:ext uri="{FF2B5EF4-FFF2-40B4-BE49-F238E27FC236}">
                <a16:creationId xmlns:a16="http://schemas.microsoft.com/office/drawing/2014/main" id="{4DD73FF8-D0DD-7FAB-4170-AFE549DE4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368" y="2875744"/>
            <a:ext cx="3647425" cy="434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 uiExpand="1">
        <p:bldSub>
          <a:bldChart bld="seriesEl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101727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Challenges in Fatality Review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5805" y="1941141"/>
            <a:ext cx="11527638" cy="5811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8636" lvl="1" indent="-457200" algn="l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Secondary Trauma</a:t>
            </a:r>
          </a:p>
          <a:p>
            <a:pPr marL="1205836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Care for Committee Members</a:t>
            </a:r>
          </a:p>
          <a:p>
            <a:pPr marL="1205836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Self-Care</a:t>
            </a:r>
          </a:p>
          <a:p>
            <a:pPr marL="748636" lvl="2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48636" lvl="1" indent="-457200" algn="l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Reviewing Difficult Cases</a:t>
            </a:r>
          </a:p>
          <a:p>
            <a:pPr marL="1205836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Limited Information</a:t>
            </a:r>
          </a:p>
          <a:p>
            <a:pPr marL="1205836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Clear Approach to Prevention</a:t>
            </a:r>
          </a:p>
          <a:p>
            <a:pPr marL="748636" lvl="2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48636" lvl="1" indent="-457200" algn="l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Community Engagement</a:t>
            </a:r>
          </a:p>
          <a:p>
            <a:pPr marL="1205836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Member Participation</a:t>
            </a:r>
          </a:p>
          <a:p>
            <a:pPr marL="1205836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Suicide Prevention Stakeholder Involvement</a:t>
            </a:r>
          </a:p>
          <a:p>
            <a:pPr marL="1205836" lvl="2" indent="-4572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Next of Kin Interview Recruitment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7" name="Graphic 26" descr="Mountains with solid fill">
            <a:extLst>
              <a:ext uri="{FF2B5EF4-FFF2-40B4-BE49-F238E27FC236}">
                <a16:creationId xmlns:a16="http://schemas.microsoft.com/office/drawing/2014/main" id="{9E1C3E16-4293-5FFD-3064-320D9E7482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93495" y="2259514"/>
            <a:ext cx="5624703" cy="562470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DD0A189-7CD9-1764-4E46-921F0BC261A2}"/>
              </a:ext>
            </a:extLst>
          </p:cNvPr>
          <p:cNvSpPr/>
          <p:nvPr/>
        </p:nvSpPr>
        <p:spPr>
          <a:xfrm>
            <a:off x="10983309" y="2857768"/>
            <a:ext cx="6477000" cy="536286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31" descr="Adhesive Bandage outline">
            <a:extLst>
              <a:ext uri="{FF2B5EF4-FFF2-40B4-BE49-F238E27FC236}">
                <a16:creationId xmlns:a16="http://schemas.microsoft.com/office/drawing/2014/main" id="{203D992C-BFE9-ACA5-D8AF-DD8A698699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60128" y="2430232"/>
            <a:ext cx="5426536" cy="5426536"/>
          </a:xfrm>
          <a:prstGeom prst="rect">
            <a:avLst/>
          </a:prstGeom>
        </p:spPr>
      </p:pic>
      <p:pic>
        <p:nvPicPr>
          <p:cNvPr id="23" name="Graphic 22" descr="Graph paper with calculator, ruler, highlighter, and pencils">
            <a:extLst>
              <a:ext uri="{FF2B5EF4-FFF2-40B4-BE49-F238E27FC236}">
                <a16:creationId xmlns:a16="http://schemas.microsoft.com/office/drawing/2014/main" id="{43BF060A-0AD6-6F77-CF95-92BF6A80D9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73557" y="1053141"/>
            <a:ext cx="7962405" cy="796240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0014CCD-43FB-25D3-F254-090124038C26}"/>
              </a:ext>
            </a:extLst>
          </p:cNvPr>
          <p:cNvSpPr/>
          <p:nvPr/>
        </p:nvSpPr>
        <p:spPr>
          <a:xfrm>
            <a:off x="10016259" y="2473380"/>
            <a:ext cx="6477000" cy="536286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Neighborhood with solid fill">
            <a:extLst>
              <a:ext uri="{FF2B5EF4-FFF2-40B4-BE49-F238E27FC236}">
                <a16:creationId xmlns:a16="http://schemas.microsoft.com/office/drawing/2014/main" id="{16D5C348-5B6A-2A1C-C2D5-D1D0BA7937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34346" y="1545342"/>
            <a:ext cx="65532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110871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Secondary Trauma and Self-Care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10" name="TextBox 12">
            <a:extLst>
              <a:ext uri="{FF2B5EF4-FFF2-40B4-BE49-F238E27FC236}">
                <a16:creationId xmlns:a16="http://schemas.microsoft.com/office/drawing/2014/main" id="{2223EDF5-E7B2-FD28-A378-11680B4B6077}"/>
              </a:ext>
            </a:extLst>
          </p:cNvPr>
          <p:cNvSpPr txBox="1"/>
          <p:nvPr/>
        </p:nvSpPr>
        <p:spPr>
          <a:xfrm>
            <a:off x="914400" y="2185478"/>
            <a:ext cx="11527638" cy="2400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1436" lvl="1" algn="l"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Secondary Trauma</a:t>
            </a:r>
          </a:p>
          <a:p>
            <a:pPr marL="291436" lvl="1" algn="l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1436" lvl="1" algn="l"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Care for Committee Members</a:t>
            </a:r>
          </a:p>
          <a:p>
            <a:pPr marL="291436" lvl="1" algn="l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1436" lvl="1" algn="l"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Care for Self</a:t>
            </a:r>
          </a:p>
        </p:txBody>
      </p:sp>
      <p:pic>
        <p:nvPicPr>
          <p:cNvPr id="12" name="Graphic 11" descr="Adhesive Bandage outline">
            <a:extLst>
              <a:ext uri="{FF2B5EF4-FFF2-40B4-BE49-F238E27FC236}">
                <a16:creationId xmlns:a16="http://schemas.microsoft.com/office/drawing/2014/main" id="{B9D31B60-95A9-9359-10AE-1A32836A9F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29800" y="1781774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64389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Secondary Trauma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7169" y="2948471"/>
            <a:ext cx="6591795" cy="62987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secondary Trauma?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Special consideration for Suicide exposure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does it impact SFR?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Emergency Response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Fatality Review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can I help?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Name the problem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Discuss self care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Debrief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5" name="Picture 24" descr="A close up of words&#10;&#10;Description automatically generated">
            <a:extLst>
              <a:ext uri="{FF2B5EF4-FFF2-40B4-BE49-F238E27FC236}">
                <a16:creationId xmlns:a16="http://schemas.microsoft.com/office/drawing/2014/main" id="{523A2B52-527A-42C6-3265-0A56AE3878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19" y="2372746"/>
            <a:ext cx="13155344" cy="6610659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83D95BEA-5420-24B5-E42D-DC58310F4F7F}"/>
              </a:ext>
            </a:extLst>
          </p:cNvPr>
          <p:cNvSpPr txBox="1"/>
          <p:nvPr/>
        </p:nvSpPr>
        <p:spPr>
          <a:xfrm>
            <a:off x="875804" y="1941141"/>
            <a:ext cx="16219435" cy="938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1436" lvl="1">
              <a:lnSpc>
                <a:spcPts val="3779"/>
              </a:lnSpc>
            </a:pPr>
            <a:r>
              <a:rPr lang="en-US" sz="2699" b="1" dirty="0">
                <a:solidFill>
                  <a:srgbClr val="8064A2"/>
                </a:solidFill>
                <a:latin typeface="Montserrat"/>
                <a:ea typeface="Montserrat"/>
                <a:cs typeface="Montserrat"/>
                <a:sym typeface="Montserrat"/>
              </a:rPr>
              <a:t>Challenge: Witnessing or discussing details of a suicide death can be traumatic for committee members.</a:t>
            </a: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 descr="Monthly calendar outline">
            <a:extLst>
              <a:ext uri="{FF2B5EF4-FFF2-40B4-BE49-F238E27FC236}">
                <a16:creationId xmlns:a16="http://schemas.microsoft.com/office/drawing/2014/main" id="{75DCA349-A7BC-CA52-E972-C3935FADE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3800" y="1535913"/>
            <a:ext cx="7315200" cy="73152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104775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Care for Committee Members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5805" y="1941141"/>
            <a:ext cx="11527638" cy="6786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Meeting format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Combined/Standalone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Length and Frequency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Case Selection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Coping mechanisms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Humor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Detached</a:t>
            </a:r>
          </a:p>
          <a:p>
            <a:pPr algn="l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Debrief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Solicit feedback about process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Check-in with members</a:t>
            </a:r>
          </a:p>
          <a:p>
            <a:pPr algn="l">
              <a:lnSpc>
                <a:spcPts val="3779"/>
              </a:lnSpc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A6FDB1F-35C1-9A1E-02EA-F568293DA955}"/>
              </a:ext>
            </a:extLst>
          </p:cNvPr>
          <p:cNvSpPr/>
          <p:nvPr/>
        </p:nvSpPr>
        <p:spPr>
          <a:xfrm>
            <a:off x="9816526" y="1704511"/>
            <a:ext cx="6920982" cy="621287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 descr="Joker hat outline">
            <a:extLst>
              <a:ext uri="{FF2B5EF4-FFF2-40B4-BE49-F238E27FC236}">
                <a16:creationId xmlns:a16="http://schemas.microsoft.com/office/drawing/2014/main" id="{E891C6AE-BBFF-F474-C513-3798596820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80765" y="2105489"/>
            <a:ext cx="6477000" cy="647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C6713D-D76B-7540-9AE2-86735EE753B8}"/>
              </a:ext>
            </a:extLst>
          </p:cNvPr>
          <p:cNvSpPr/>
          <p:nvPr/>
        </p:nvSpPr>
        <p:spPr>
          <a:xfrm>
            <a:off x="9855678" y="2503395"/>
            <a:ext cx="6920982" cy="621287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 descr="Cheers outline">
            <a:extLst>
              <a:ext uri="{FF2B5EF4-FFF2-40B4-BE49-F238E27FC236}">
                <a16:creationId xmlns:a16="http://schemas.microsoft.com/office/drawing/2014/main" id="{15DAB83C-9B2A-FE0A-FAAA-36CBB18A65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05009" y="2498769"/>
            <a:ext cx="5861043" cy="58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E64A6DF5-EDDE-8576-E6D7-EB65ACA745A7}"/>
              </a:ext>
            </a:extLst>
          </p:cNvPr>
          <p:cNvSpPr txBox="1"/>
          <p:nvPr/>
        </p:nvSpPr>
        <p:spPr>
          <a:xfrm>
            <a:off x="2117396" y="4681097"/>
            <a:ext cx="13403317" cy="762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1436" lvl="1" algn="ctr">
              <a:lnSpc>
                <a:spcPts val="3779"/>
              </a:lnSpc>
            </a:pPr>
            <a:r>
              <a:rPr lang="en-US" sz="9600" dirty="0">
                <a:solidFill>
                  <a:srgbClr val="8064A2"/>
                </a:solidFill>
                <a:latin typeface="Montserrat Ultra-Bold" panose="020B0604020202020204" charset="0"/>
                <a:ea typeface="Montserrat"/>
                <a:cs typeface="Montserrat"/>
                <a:sym typeface="Montserrat"/>
              </a:rPr>
              <a:t>Take care of you!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B72E41-63F0-30A0-4149-58918F32906E}"/>
              </a:ext>
            </a:extLst>
          </p:cNvPr>
          <p:cNvSpPr/>
          <p:nvPr/>
        </p:nvSpPr>
        <p:spPr>
          <a:xfrm>
            <a:off x="2640720" y="3711778"/>
            <a:ext cx="13589329" cy="4458571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64389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 Care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5805" y="1941141"/>
            <a:ext cx="6134595" cy="62987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Physical Health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Diet, exercise, sleep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Boundaries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Time and Place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Content of discussions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Talk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Coworker, friend, therapist</a:t>
            </a:r>
          </a:p>
          <a:p>
            <a:pPr marL="582873" lvl="1" indent="-291437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Make a plan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 strategies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Set a time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21" name="Graphic 20" descr="Beach with lounge chair, umbrella and palm trees">
            <a:extLst>
              <a:ext uri="{FF2B5EF4-FFF2-40B4-BE49-F238E27FC236}">
                <a16:creationId xmlns:a16="http://schemas.microsoft.com/office/drawing/2014/main" id="{9342588E-B763-5842-6A90-A9DBBCD333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34740" y="3868665"/>
            <a:ext cx="2549669" cy="2549669"/>
          </a:xfrm>
          <a:prstGeom prst="rect">
            <a:avLst/>
          </a:prstGeom>
        </p:spPr>
      </p:pic>
      <p:pic>
        <p:nvPicPr>
          <p:cNvPr id="23" name="Graphic 22" descr="Rollercoaster Down with solid fill">
            <a:extLst>
              <a:ext uri="{FF2B5EF4-FFF2-40B4-BE49-F238E27FC236}">
                <a16:creationId xmlns:a16="http://schemas.microsoft.com/office/drawing/2014/main" id="{F4849ABC-22B1-5F91-76FD-C94176FDC2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048432" y="1372042"/>
            <a:ext cx="1962758" cy="1962758"/>
          </a:xfrm>
          <a:prstGeom prst="rect">
            <a:avLst/>
          </a:prstGeom>
        </p:spPr>
      </p:pic>
      <p:pic>
        <p:nvPicPr>
          <p:cNvPr id="27" name="Graphic 26" descr="Drama outline">
            <a:extLst>
              <a:ext uri="{FF2B5EF4-FFF2-40B4-BE49-F238E27FC236}">
                <a16:creationId xmlns:a16="http://schemas.microsoft.com/office/drawing/2014/main" id="{30424339-6E86-1797-2855-6DEDBD5564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125456" y="5624288"/>
            <a:ext cx="1892856" cy="1892856"/>
          </a:xfrm>
          <a:prstGeom prst="rect">
            <a:avLst/>
          </a:prstGeom>
        </p:spPr>
      </p:pic>
      <p:pic>
        <p:nvPicPr>
          <p:cNvPr id="29" name="Graphic 28" descr="An open book">
            <a:extLst>
              <a:ext uri="{FF2B5EF4-FFF2-40B4-BE49-F238E27FC236}">
                <a16:creationId xmlns:a16="http://schemas.microsoft.com/office/drawing/2014/main" id="{CC338127-F5BE-0BD3-F6D7-591DF2D08D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5807424" y="-206383"/>
            <a:ext cx="2279665" cy="2279665"/>
          </a:xfrm>
          <a:prstGeom prst="rect">
            <a:avLst/>
          </a:prstGeom>
        </p:spPr>
      </p:pic>
      <p:pic>
        <p:nvPicPr>
          <p:cNvPr id="31" name="Graphic 30" descr="Kitten with solid fill">
            <a:extLst>
              <a:ext uri="{FF2B5EF4-FFF2-40B4-BE49-F238E27FC236}">
                <a16:creationId xmlns:a16="http://schemas.microsoft.com/office/drawing/2014/main" id="{444EA7DB-99DB-10B7-D9FB-0CD2D4270BE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5842262" y="2673998"/>
            <a:ext cx="1962758" cy="1962758"/>
          </a:xfrm>
          <a:prstGeom prst="rect">
            <a:avLst/>
          </a:prstGeom>
        </p:spPr>
      </p:pic>
      <p:pic>
        <p:nvPicPr>
          <p:cNvPr id="33" name="Graphic 32" descr="Polaroid Pictures outline">
            <a:extLst>
              <a:ext uri="{FF2B5EF4-FFF2-40B4-BE49-F238E27FC236}">
                <a16:creationId xmlns:a16="http://schemas.microsoft.com/office/drawing/2014/main" id="{4E3A6873-2B8E-BB23-88FD-EE7BB08DA92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3961811" y="6778958"/>
            <a:ext cx="2136000" cy="2136000"/>
          </a:xfrm>
          <a:prstGeom prst="rect">
            <a:avLst/>
          </a:prstGeom>
        </p:spPr>
      </p:pic>
      <p:sp>
        <p:nvSpPr>
          <p:cNvPr id="34" name="TextBox 12">
            <a:extLst>
              <a:ext uri="{FF2B5EF4-FFF2-40B4-BE49-F238E27FC236}">
                <a16:creationId xmlns:a16="http://schemas.microsoft.com/office/drawing/2014/main" id="{A7ACAA54-8399-FB64-3E52-28463A397C0C}"/>
              </a:ext>
            </a:extLst>
          </p:cNvPr>
          <p:cNvSpPr txBox="1"/>
          <p:nvPr/>
        </p:nvSpPr>
        <p:spPr>
          <a:xfrm>
            <a:off x="6850426" y="1962904"/>
            <a:ext cx="6134595" cy="3374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873" lvl="1" indent="-291437" algn="l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Solutions focus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Postvention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873" lvl="1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Fatality Reviews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Prevention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Behavioral Health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01D727-5F9E-746C-9698-A87951DAD0A0}"/>
              </a:ext>
            </a:extLst>
          </p:cNvPr>
          <p:cNvSpPr/>
          <p:nvPr/>
        </p:nvSpPr>
        <p:spPr>
          <a:xfrm>
            <a:off x="7936523" y="5735901"/>
            <a:ext cx="3962400" cy="2721571"/>
          </a:xfrm>
          <a:prstGeom prst="rect">
            <a:avLst/>
          </a:prstGeom>
          <a:noFill/>
          <a:ln>
            <a:solidFill>
              <a:srgbClr val="8064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1F0EC246-C484-2400-9ED0-513D20B0A0F7}"/>
              </a:ext>
            </a:extLst>
          </p:cNvPr>
          <p:cNvSpPr txBox="1"/>
          <p:nvPr/>
        </p:nvSpPr>
        <p:spPr>
          <a:xfrm>
            <a:off x="8327109" y="6605109"/>
            <a:ext cx="2823187" cy="979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1436" lvl="1" algn="ctr">
              <a:lnSpc>
                <a:spcPts val="3779"/>
              </a:lnSpc>
            </a:pPr>
            <a:r>
              <a:rPr lang="en-US" sz="4000" dirty="0">
                <a:solidFill>
                  <a:srgbClr val="8064A2"/>
                </a:solidFill>
                <a:latin typeface="Montserrat Ultra-Bold" panose="020B0604020202020204" charset="0"/>
                <a:ea typeface="Montserrat"/>
                <a:cs typeface="Montserrat"/>
                <a:sym typeface="Montserrat"/>
              </a:rPr>
              <a:t>Your Strategy</a:t>
            </a:r>
          </a:p>
        </p:txBody>
      </p:sp>
    </p:spTree>
    <p:extLst>
      <p:ext uri="{BB962C8B-B14F-4D97-AF65-F5344CB8AC3E}">
        <p14:creationId xmlns:p14="http://schemas.microsoft.com/office/powerpoint/2010/main" val="402279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9722" y="8833332"/>
            <a:ext cx="19757722" cy="1453668"/>
            <a:chOff x="0" y="0"/>
            <a:chExt cx="5203680" cy="382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3680" cy="382859"/>
            </a:xfrm>
            <a:custGeom>
              <a:avLst/>
              <a:gdLst/>
              <a:ahLst/>
              <a:cxnLst/>
              <a:rect l="l" t="t" r="r" b="b"/>
              <a:pathLst>
                <a:path w="5203680" h="382859">
                  <a:moveTo>
                    <a:pt x="0" y="0"/>
                  </a:moveTo>
                  <a:lnTo>
                    <a:pt x="5203680" y="0"/>
                  </a:lnTo>
                  <a:lnTo>
                    <a:pt x="5203680" y="382859"/>
                  </a:lnTo>
                  <a:lnTo>
                    <a:pt x="0" y="382859"/>
                  </a:ln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03680" cy="420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59263" y="9084720"/>
            <a:ext cx="2420874" cy="1009654"/>
          </a:xfrm>
          <a:custGeom>
            <a:avLst/>
            <a:gdLst/>
            <a:ahLst/>
            <a:cxnLst/>
            <a:rect l="l" t="t" r="r" b="b"/>
            <a:pathLst>
              <a:path w="2420874" h="1009654">
                <a:moveTo>
                  <a:pt x="0" y="0"/>
                </a:moveTo>
                <a:lnTo>
                  <a:pt x="2420875" y="0"/>
                </a:lnTo>
                <a:lnTo>
                  <a:pt x="2420875" y="1009653"/>
                </a:lnTo>
                <a:lnTo>
                  <a:pt x="0" y="1009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20403" y="8922727"/>
            <a:ext cx="4106309" cy="1416677"/>
          </a:xfrm>
          <a:custGeom>
            <a:avLst/>
            <a:gdLst/>
            <a:ahLst/>
            <a:cxnLst/>
            <a:rect l="l" t="t" r="r" b="b"/>
            <a:pathLst>
              <a:path w="4106309" h="1416677">
                <a:moveTo>
                  <a:pt x="0" y="0"/>
                </a:moveTo>
                <a:lnTo>
                  <a:pt x="4106309" y="0"/>
                </a:lnTo>
                <a:lnTo>
                  <a:pt x="4106309" y="1416676"/>
                </a:lnTo>
                <a:lnTo>
                  <a:pt x="0" y="1416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165037" y="9159661"/>
            <a:ext cx="3658604" cy="859772"/>
          </a:xfrm>
          <a:custGeom>
            <a:avLst/>
            <a:gdLst/>
            <a:ahLst/>
            <a:cxnLst/>
            <a:rect l="l" t="t" r="r" b="b"/>
            <a:pathLst>
              <a:path w="3658604" h="859772">
                <a:moveTo>
                  <a:pt x="0" y="0"/>
                </a:moveTo>
                <a:lnTo>
                  <a:pt x="3658604" y="0"/>
                </a:lnTo>
                <a:lnTo>
                  <a:pt x="3658604" y="859771"/>
                </a:lnTo>
                <a:lnTo>
                  <a:pt x="0" y="8597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933450"/>
            <a:ext cx="6438900" cy="843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83"/>
              </a:lnSpc>
            </a:pPr>
            <a:r>
              <a:rPr lang="en-US" sz="505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Self Care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986693" y="8852382"/>
            <a:ext cx="18288000" cy="1905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318155" y="8359812"/>
            <a:ext cx="1793986" cy="1796976"/>
            <a:chOff x="0" y="0"/>
            <a:chExt cx="2391982" cy="23959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1982" cy="2395968"/>
            </a:xfrm>
            <a:custGeom>
              <a:avLst/>
              <a:gdLst/>
              <a:ahLst/>
              <a:cxnLst/>
              <a:rect l="l" t="t" r="r" b="b"/>
              <a:pathLst>
                <a:path w="2391982" h="2395968">
                  <a:moveTo>
                    <a:pt x="0" y="0"/>
                  </a:moveTo>
                  <a:lnTo>
                    <a:pt x="2391982" y="0"/>
                  </a:lnTo>
                  <a:lnTo>
                    <a:pt x="2391982" y="2395968"/>
                  </a:lnTo>
                  <a:lnTo>
                    <a:pt x="0" y="2395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6126" y="721700"/>
              <a:ext cx="2319729" cy="492942"/>
            </a:xfrm>
            <a:custGeom>
              <a:avLst/>
              <a:gdLst/>
              <a:ahLst/>
              <a:cxnLst/>
              <a:rect l="l" t="t" r="r" b="b"/>
              <a:pathLst>
                <a:path w="2319729" h="492942">
                  <a:moveTo>
                    <a:pt x="0" y="0"/>
                  </a:moveTo>
                  <a:lnTo>
                    <a:pt x="2319730" y="0"/>
                  </a:lnTo>
                  <a:lnTo>
                    <a:pt x="2319730" y="492943"/>
                  </a:lnTo>
                  <a:lnTo>
                    <a:pt x="0" y="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940" y="1257484"/>
              <a:ext cx="2212103" cy="860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500" spc="45">
                  <a:solidFill>
                    <a:srgbClr val="FFFFFF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OHIO SUICIDE FATALITY REVIEW BEST PRACTICES SUMMIT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63273" y="283932"/>
              <a:ext cx="1465435" cy="171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7"/>
                </a:lnSpc>
              </a:pPr>
              <a:r>
                <a:rPr lang="en-US" sz="819">
                  <a:solidFill>
                    <a:srgbClr val="145DA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NOVEMBER 12, 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2392" y="482542"/>
              <a:ext cx="1387199" cy="17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8"/>
                </a:lnSpc>
              </a:pPr>
              <a:r>
                <a:rPr lang="en-US" sz="820">
                  <a:solidFill>
                    <a:srgbClr val="145DA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COLUMBUS, OHIO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4606966D-CED7-223C-324D-B433373753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26712" y="192791"/>
            <a:ext cx="6629420" cy="8476112"/>
          </a:xfrm>
          <a:prstGeom prst="rect">
            <a:avLst/>
          </a:prstGeom>
        </p:spPr>
      </p:pic>
      <p:sp>
        <p:nvSpPr>
          <p:cNvPr id="38" name="TextBox 12">
            <a:extLst>
              <a:ext uri="{FF2B5EF4-FFF2-40B4-BE49-F238E27FC236}">
                <a16:creationId xmlns:a16="http://schemas.microsoft.com/office/drawing/2014/main" id="{C37D51FF-D2EF-BA36-B934-A791E9F3B79B}"/>
              </a:ext>
            </a:extLst>
          </p:cNvPr>
          <p:cNvSpPr txBox="1"/>
          <p:nvPr/>
        </p:nvSpPr>
        <p:spPr>
          <a:xfrm>
            <a:off x="875805" y="1941141"/>
            <a:ext cx="7658595" cy="5814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1436" lvl="1" algn="l">
              <a:lnSpc>
                <a:spcPts val="3779"/>
              </a:lnSpc>
            </a:pPr>
            <a:r>
              <a:rPr lang="en-US" sz="26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Self Care Strategies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Physical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Psychological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Emotional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Spiritual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r>
              <a:rPr lang="en-US" sz="26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Workplace/Professional</a:t>
            </a: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40073" lvl="2" indent="-291437">
              <a:lnSpc>
                <a:spcPts val="3779"/>
              </a:lnSpc>
              <a:buFont typeface="Arial"/>
              <a:buChar char="•"/>
            </a:pPr>
            <a:endParaRPr lang="en-US" sz="26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1436" lvl="1">
              <a:lnSpc>
                <a:spcPts val="3779"/>
              </a:lnSpc>
            </a:pPr>
            <a:r>
              <a:rPr lang="en-US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are your strengths?</a:t>
            </a:r>
          </a:p>
          <a:p>
            <a:pPr marL="291436" lvl="1">
              <a:lnSpc>
                <a:spcPts val="3779"/>
              </a:lnSpc>
            </a:pPr>
            <a:endParaRPr lang="en-US" sz="28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1436" lvl="1">
              <a:lnSpc>
                <a:spcPts val="3779"/>
              </a:lnSpc>
            </a:pPr>
            <a:r>
              <a:rPr lang="en-US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Where would you like to improve?</a:t>
            </a:r>
            <a:endParaRPr lang="en-US" sz="2699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471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9F2B89DD2D8C4492928E1BC4130F1C" ma:contentTypeVersion="18" ma:contentTypeDescription="Create a new document." ma:contentTypeScope="" ma:versionID="6c934f7a17a66da8ca910ca723b05fa8">
  <xsd:schema xmlns:xsd="http://www.w3.org/2001/XMLSchema" xmlns:xs="http://www.w3.org/2001/XMLSchema" xmlns:p="http://schemas.microsoft.com/office/2006/metadata/properties" xmlns:ns2="ec9b89ea-7ffe-4e99-8726-783532f2f74b" xmlns:ns3="8bf79b80-29e5-436c-bdcd-160857f4f0e5" targetNamespace="http://schemas.microsoft.com/office/2006/metadata/properties" ma:root="true" ma:fieldsID="f1e0fe955ae0f2b4bc8f52ca16b6c674" ns2:_="" ns3:_="">
    <xsd:import namespace="ec9b89ea-7ffe-4e99-8726-783532f2f74b"/>
    <xsd:import namespace="8bf79b80-29e5-436c-bdcd-160857f4f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b89ea-7ffe-4e99-8726-783532f2f7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c77c9d-87c5-4a7a-bc3d-66fdfa0a56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79b80-29e5-436c-bdcd-160857f4f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a466d5-6306-4bb4-bf09-c0e1675dd215}" ma:internalName="TaxCatchAll" ma:showField="CatchAllData" ma:web="8bf79b80-29e5-436c-bdcd-160857f4f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9b89ea-7ffe-4e99-8726-783532f2f74b">
      <Terms xmlns="http://schemas.microsoft.com/office/infopath/2007/PartnerControls"/>
    </lcf76f155ced4ddcb4097134ff3c332f>
    <TaxCatchAll xmlns="8bf79b80-29e5-436c-bdcd-160857f4f0e5" xsi:nil="true"/>
  </documentManagement>
</p:properties>
</file>

<file path=customXml/itemProps1.xml><?xml version="1.0" encoding="utf-8"?>
<ds:datastoreItem xmlns:ds="http://schemas.openxmlformats.org/officeDocument/2006/customXml" ds:itemID="{A23FDB1E-41C4-4075-AB2D-E05E7B631257}"/>
</file>

<file path=customXml/itemProps2.xml><?xml version="1.0" encoding="utf-8"?>
<ds:datastoreItem xmlns:ds="http://schemas.openxmlformats.org/officeDocument/2006/customXml" ds:itemID="{132699A3-5EA3-4AC9-B227-50CB1645EBA2}"/>
</file>

<file path=customXml/itemProps3.xml><?xml version="1.0" encoding="utf-8"?>
<ds:datastoreItem xmlns:ds="http://schemas.openxmlformats.org/officeDocument/2006/customXml" ds:itemID="{8F95AED7-C9E9-4B00-B38F-0A01D9CF5B04}"/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Words>2035</Words>
  <Application>Microsoft Macintosh PowerPoint</Application>
  <PresentationFormat>Custom</PresentationFormat>
  <Paragraphs>467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Montserrat SemiBold</vt:lpstr>
      <vt:lpstr>Montserrat ExtraBold</vt:lpstr>
      <vt:lpstr>Calibri</vt:lpstr>
      <vt:lpstr>Montserrat Ultra-Bold</vt:lpstr>
      <vt:lpstr>Arial Nova Cond</vt:lpstr>
      <vt:lpstr>Bebas Neue Bold</vt:lpstr>
      <vt:lpstr>Montserrat Bold</vt:lpstr>
      <vt:lpstr>Arial Nova Cond Light</vt:lpstr>
      <vt:lpstr>Montserrat</vt:lpstr>
      <vt:lpstr>Montserrat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OSFRBP Summit Slide Deck</dc:title>
  <cp:lastModifiedBy>Austin Lucas</cp:lastModifiedBy>
  <cp:revision>13</cp:revision>
  <dcterms:created xsi:type="dcterms:W3CDTF">2006-08-16T00:00:00Z</dcterms:created>
  <dcterms:modified xsi:type="dcterms:W3CDTF">2024-10-29T18:38:07Z</dcterms:modified>
  <dc:identifier>DAGOg7qj-wg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0x010100659F2B89DD2D8C4492928E1BC4130F1C</vt:lpwstr>
  </property>
</Properties>
</file>