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2" r:id="rId6"/>
    <p:sldId id="263" r:id="rId7"/>
    <p:sldId id="264" r:id="rId8"/>
    <p:sldId id="265" r:id="rId9"/>
    <p:sldId id="266" r:id="rId10"/>
    <p:sldId id="267" r:id="rId11"/>
    <p:sldId id="260" r:id="rId12"/>
    <p:sldId id="261" r:id="rId13"/>
  </p:sldIdLst>
  <p:sldSz cx="18288000" cy="10287000"/>
  <p:notesSz cx="6858000" cy="9144000"/>
  <p:embeddedFontLst>
    <p:embeddedFont>
      <p:font typeface="Bebas Neue Bold" panose="020B0606020202050201" pitchFamily="34" charset="77"/>
      <p:regular r:id="rId15"/>
      <p:bold r:id="rId16"/>
    </p:embeddedFont>
    <p:embeddedFont>
      <p:font typeface="Montserrat" pitchFamily="2" charset="77"/>
      <p:regular r:id="rId17"/>
      <p:bold r:id="rId18"/>
      <p:italic r:id="rId19"/>
      <p:boldItalic r:id="rId20"/>
    </p:embeddedFont>
    <p:embeddedFont>
      <p:font typeface="Montserrat Bold" pitchFamily="2" charset="77"/>
      <p:regular r:id="rId21"/>
      <p:bold r:id="rId22"/>
    </p:embeddedFont>
    <p:embeddedFont>
      <p:font typeface="Montserrat Medium" panose="020F0502020204030204" pitchFamily="34" charset="0"/>
      <p:regular r:id="rId23"/>
      <p:italic r:id="rId24"/>
    </p:embeddedFont>
    <p:embeddedFont>
      <p:font typeface="Montserrat Ultra-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78" d="100"/>
          <a:sy n="78" d="100"/>
        </p:scale>
        <p:origin x="8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00C8A-64A3-4C44-A82F-12E02C6C7700}" type="datetimeFigureOut">
              <a:rPr lang="en-US" smtClean="0"/>
              <a:t>10/29/24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E3AD2-4239-4134-A621-4D74DE2F741E}" type="slidenum">
              <a:rPr lang="en-US" smtClean="0"/>
              <a:t>‹#›</a:t>
            </a:fld>
            <a:endParaRPr lang="en-US"/>
          </a:p>
        </p:txBody>
      </p:sp>
    </p:spTree>
    <p:extLst>
      <p:ext uri="{BB962C8B-B14F-4D97-AF65-F5344CB8AC3E}">
        <p14:creationId xmlns:p14="http://schemas.microsoft.com/office/powerpoint/2010/main" val="227824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Suicide Fatality Review?</a:t>
            </a:r>
          </a:p>
          <a:p>
            <a:r>
              <a:rPr lang="en-US" dirty="0"/>
              <a:t>An important element of public health is to comprehensively and properly define the health issues that a community is attempting to address. Regarding suicide prevention, this involves attaining a thorough understanding of the individual and community risk factors, warning signs, and protective factors associated with suicide. In so doing, strategies can be developed based on the data and subsequently implemented to prevent suicide deaths.</a:t>
            </a:r>
          </a:p>
          <a:p>
            <a:endParaRPr lang="en-US" dirty="0"/>
          </a:p>
          <a:p>
            <a:r>
              <a:rPr lang="en-US" dirty="0"/>
              <a:t>A Suicide Fatality Review (SFR) is a critical component of a public health approach to community-based suicide prevention.  Data collected from SFRs is essential when planning, selecting, and implementing suicide prevention, early intervention, and treatment efforts. The purpose of an SFR is to more thoroughly understand factors and situations associated with suicide deaths throughout the community, provide suicide-related data, and formulate recommendations that can be used in developing future suicide prevention efforts.</a:t>
            </a:r>
          </a:p>
          <a:p>
            <a:endParaRPr lang="en-US" dirty="0"/>
          </a:p>
        </p:txBody>
      </p:sp>
      <p:sp>
        <p:nvSpPr>
          <p:cNvPr id="4" name="Slide Number Placeholder 3"/>
          <p:cNvSpPr>
            <a:spLocks noGrp="1"/>
          </p:cNvSpPr>
          <p:nvPr>
            <p:ph type="sldNum" sz="quarter" idx="5"/>
          </p:nvPr>
        </p:nvSpPr>
        <p:spPr/>
        <p:txBody>
          <a:bodyPr/>
          <a:lstStyle/>
          <a:p>
            <a:fld id="{201E3AD2-4239-4134-A621-4D74DE2F741E}" type="slidenum">
              <a:rPr lang="en-US" smtClean="0"/>
              <a:t>4</a:t>
            </a:fld>
            <a:endParaRPr lang="en-US"/>
          </a:p>
        </p:txBody>
      </p:sp>
    </p:spTree>
    <p:extLst>
      <p:ext uri="{BB962C8B-B14F-4D97-AF65-F5344CB8AC3E}">
        <p14:creationId xmlns:p14="http://schemas.microsoft.com/office/powerpoint/2010/main" val="64222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legislation for Suicide Fatality Reviews (SFR) was legislated by HB 110 in the 134th Ohio General Assembly (LINK: https://www.legislature.ohio.gov/legislation/134/hb110). HB 110 created budget appropriations for FY 2022-2023 and included additional legislation. The operating appropriations were effective June 30, 2021. Other provisions were generally effective September 30, 2021; with some provisions subject to special effective dates.</a:t>
            </a:r>
          </a:p>
          <a:p>
            <a:endParaRPr lang="en-US" dirty="0"/>
          </a:p>
          <a:p>
            <a:r>
              <a:rPr lang="en-US" dirty="0"/>
              <a:t>Provisions for Suicide Fatality Review committees are similar to those described for Drug Overdose Fatality Review committees. The process for establishing and conducting suicide fatality review committees and their powers and duties regarding suicide deaths are the same as those described in legislation that apply to drug overdose fatality review committees with some differences.</a:t>
            </a:r>
          </a:p>
          <a:p>
            <a:endParaRPr lang="en-US" dirty="0"/>
          </a:p>
          <a:p>
            <a:r>
              <a:rPr lang="en-US" dirty="0"/>
              <a:t>The legislation around the SFR process and requirements is ever evolving. As such, this manual is designed to be a living document. Please check the version date and ensure that you cross-check your work with the Ohio Revised Code and Ohio Administrative Code sections linked in this document. We also encourage you to do a quick search with key words “suicide” and “suicide fatality review” for new legislation within the ORC (LINK: https://codes.ohio.gov/ohio-revised-code) and OAC (LINK: https://codes.ohio.gov/ohio-administrative-code).</a:t>
            </a:r>
          </a:p>
          <a:p>
            <a:endParaRPr lang="en-US" dirty="0"/>
          </a:p>
          <a:p>
            <a:r>
              <a:rPr lang="en-US" dirty="0"/>
              <a:t>ORC provides specifications for establishing an SFR committee, Committee membership, Chairperson, Confidentiality/info security, cases under investigation, information requests.</a:t>
            </a:r>
          </a:p>
        </p:txBody>
      </p:sp>
      <p:sp>
        <p:nvSpPr>
          <p:cNvPr id="4" name="Slide Number Placeholder 3"/>
          <p:cNvSpPr>
            <a:spLocks noGrp="1"/>
          </p:cNvSpPr>
          <p:nvPr>
            <p:ph type="sldNum" sz="quarter" idx="5"/>
          </p:nvPr>
        </p:nvSpPr>
        <p:spPr/>
        <p:txBody>
          <a:bodyPr/>
          <a:lstStyle/>
          <a:p>
            <a:fld id="{201E3AD2-4239-4134-A621-4D74DE2F741E}" type="slidenum">
              <a:rPr lang="en-US" smtClean="0"/>
              <a:t>5</a:t>
            </a:fld>
            <a:endParaRPr lang="en-US"/>
          </a:p>
        </p:txBody>
      </p:sp>
    </p:spTree>
    <p:extLst>
      <p:ext uri="{BB962C8B-B14F-4D97-AF65-F5344CB8AC3E}">
        <p14:creationId xmlns:p14="http://schemas.microsoft.com/office/powerpoint/2010/main" val="305051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clear requirements in the Ohio Revised Code that govern the establishment of an SFR committee and the allowance of hybrid committees.</a:t>
            </a:r>
          </a:p>
          <a:p>
            <a:endParaRPr lang="en-US" dirty="0"/>
          </a:p>
          <a:p>
            <a:r>
              <a:rPr lang="en-US" dirty="0"/>
              <a:t>Section 307.641 of the ORC includes three sections that are important to note when establishing an SFR committee. (A,B,C) also note the ORC permits hybrid models of overdose and suicide fatality reviews.</a:t>
            </a:r>
          </a:p>
          <a:p>
            <a:r>
              <a:rPr lang="en-US" dirty="0"/>
              <a:t>Section 307.642 of the ORC provides clear requirements for mandated agencies that must be on the SFR committee.</a:t>
            </a:r>
          </a:p>
          <a:p>
            <a:endParaRPr lang="en-US" dirty="0"/>
          </a:p>
          <a:p>
            <a:r>
              <a:rPr lang="en-US" dirty="0"/>
              <a:t>Mandated agencies for a single county SFR are listed on slides. Mandated agencies for regional reviews would be the exact same but would come from the most populous county of the region being reviewed.</a:t>
            </a:r>
          </a:p>
          <a:p>
            <a:r>
              <a:rPr lang="en-US" dirty="0"/>
              <a:t>Sub-section B of this part of the ORC describes the role of the coroner and the inclusion of additional members. The Coroner must be invited to the committee and should be re-invited anytime a new coroner assumes office. Although the Coroner must be invited, they are not mandated to accept. If the coroner does not accept the invite, they still must provide the full and complete record to the committee as described in section 313.10 of the ORC that relates to the person whose death is being reviewed by the committee. If the coroner does accept, they have the same authority, duties, and responsibilities as the other described members.</a:t>
            </a:r>
          </a:p>
          <a:p>
            <a:endParaRPr lang="en-US" dirty="0"/>
          </a:p>
          <a:p>
            <a:r>
              <a:rPr lang="en-US" dirty="0"/>
              <a:t>Members of the committee may invite additional members to serve on the committee. The idea here is to include any other individual, or community agency that can provide beneficial discussion and recommendations for systematic change. These additional members can serve on the committee for a time period determined by the established committee. Example these members could attend the reviews where the population they typically work with is being review. Example being, Franklin County utilizes our local office on aging any time we are reviewing an older adult suicide. SFR committees should strive for a balance of members that directly interact with individuals experiencing suicidal ideation and mental health issues, members with experience in policy, systems, and environmental change, and members with authority to allocate resources such as funding, staff, and needed supplies to support recommendations.  Examples of additional involvement could be Chamber of Commerce, child protective services, local emergency departments, mental health providers, faith-based representatives, local health departments, school counselors, and really any other agency that you believe could impact prevention efforts. Another key component that is believed to improve the overall quality of the recommendations is lived experience.</a:t>
            </a:r>
          </a:p>
        </p:txBody>
      </p:sp>
      <p:sp>
        <p:nvSpPr>
          <p:cNvPr id="4" name="Slide Number Placeholder 3"/>
          <p:cNvSpPr>
            <a:spLocks noGrp="1"/>
          </p:cNvSpPr>
          <p:nvPr>
            <p:ph type="sldNum" sz="quarter" idx="5"/>
          </p:nvPr>
        </p:nvSpPr>
        <p:spPr/>
        <p:txBody>
          <a:bodyPr/>
          <a:lstStyle/>
          <a:p>
            <a:fld id="{201E3AD2-4239-4134-A621-4D74DE2F741E}" type="slidenum">
              <a:rPr lang="en-US" smtClean="0"/>
              <a:t>6</a:t>
            </a:fld>
            <a:endParaRPr lang="en-US"/>
          </a:p>
        </p:txBody>
      </p:sp>
    </p:spTree>
    <p:extLst>
      <p:ext uri="{BB962C8B-B14F-4D97-AF65-F5344CB8AC3E}">
        <p14:creationId xmlns:p14="http://schemas.microsoft.com/office/powerpoint/2010/main" val="241917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clear requirement in the ORC for an SFR Chairperson.</a:t>
            </a:r>
          </a:p>
          <a:p>
            <a:r>
              <a:rPr lang="en-US" dirty="0"/>
              <a:t>Section 307.644 (LINK: https://codes.ohio.gov/ohio-revised-code/section-307.642)describes that either the health commissioner or a representative of the health commissioner must convene meetings and be the chairperson of the review committee. </a:t>
            </a:r>
          </a:p>
          <a:p>
            <a:r>
              <a:rPr lang="en-US" dirty="0"/>
              <a:t>Duties of the chairperson could most likely will include planning the meetings to ensure their effectiveness, making sure the meetings are in line with the listed legislation, and ensuring that the matters within each meeting are dealt with orderly and in an efficient matter. </a:t>
            </a:r>
          </a:p>
          <a:p>
            <a:endParaRPr lang="en-US" dirty="0"/>
          </a:p>
          <a:p>
            <a:r>
              <a:rPr lang="en-US" dirty="0"/>
              <a:t>Any organization or individual can act as the lead agency or facilitator, if the chairperson delegates the facilitator duties to someone else. That person or lead agency would most likely oversee meeting logistics, meeting facilitation, and recruitment. The facilitator would create a plan for case selection to be reviewed, ensure that each member is up to date on those cases and ready to bring appropriate information to the meeting. Keeping the discussion on track and free from individualized blame. Scheduling meetings/sending out any meeting updates. Also, the facilitator would oversee SFR membership, creating a plan for recruitment which is extremely vital to assess who is at the table and who is missing which could improve the overall quality of the SFR recommendations. </a:t>
            </a:r>
          </a:p>
          <a:p>
            <a:endParaRPr lang="en-US" dirty="0"/>
          </a:p>
          <a:p>
            <a:r>
              <a:rPr lang="en-US" dirty="0"/>
              <a:t>Lastly, it could be important to have at least one member of the committee trained in trauma informed care. This will ensure that the committee members are prioritizing their own mental health. Conducting fatality reviews is important work, but there are risks for secondary trauma so it’s important to bring self-care to forefront of the meeting. The facilitator could be this person, but if not, recruiting a member with this training is extremely important.</a:t>
            </a:r>
          </a:p>
        </p:txBody>
      </p:sp>
      <p:sp>
        <p:nvSpPr>
          <p:cNvPr id="4" name="Slide Number Placeholder 3"/>
          <p:cNvSpPr>
            <a:spLocks noGrp="1"/>
          </p:cNvSpPr>
          <p:nvPr>
            <p:ph type="sldNum" sz="quarter" idx="5"/>
          </p:nvPr>
        </p:nvSpPr>
        <p:spPr/>
        <p:txBody>
          <a:bodyPr/>
          <a:lstStyle/>
          <a:p>
            <a:fld id="{201E3AD2-4239-4134-A621-4D74DE2F741E}" type="slidenum">
              <a:rPr lang="en-US" smtClean="0"/>
              <a:t>7</a:t>
            </a:fld>
            <a:endParaRPr lang="en-US"/>
          </a:p>
        </p:txBody>
      </p:sp>
    </p:spTree>
    <p:extLst>
      <p:ext uri="{BB962C8B-B14F-4D97-AF65-F5344CB8AC3E}">
        <p14:creationId xmlns:p14="http://schemas.microsoft.com/office/powerpoint/2010/main" val="383148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point on this slide is extremely important, therefore bolded and underlined. Implementation of the recommendations is vital for actionable change. The committee can speak about issues in the community all day, every day, but until the recommendations are implemented. Its all just a part of a conversation. Effective Suicide Fatality Review (SFR) committees rely on the active participation and dedication of their members. The members that attend the meetings must be prepared to take the documented recommendations and be willing to implement the recommendations into their daily operations, as well as continuing to educate other individuals and agencies about the recommendations to expand the surface area that the committee can reach. Suicide is a complex issue and cannot be addressed alone. When we see this type of information sharing and on-going implementation of the fatality review recommendations, its at that point that we believe we could create the united front necessary to tackle the issues prevalent in our communities.</a:t>
            </a:r>
          </a:p>
          <a:p>
            <a:endParaRPr lang="en-US" dirty="0"/>
          </a:p>
          <a:p>
            <a:r>
              <a:rPr lang="en-US" dirty="0"/>
              <a:t>Another way to aide with recommendation implementation is utilizing a local suicide prevention coalition. In franklin county we have position our local prevention coalition as the actionable arm of the SFR committee. The coalition acts as a sub-committee to the SFR and works together to help education the community regarding the established recommendation. Our coalition has three action teams (education, communication, and the Data &amp; Research team) as the facilitator of the SFR in franklin county I also sit on the Data &amp; Research team to report on the created recommendations. I then work with the coalition to categorize the recommendations utilizing the cascade of care model in hopes to make them more digestible by community stake holders. We then utilize the teams to create a suicide prevention plan and work to educate the community about ways to prevention future suicide fatalities. Our next goal is to create the best possible way to track the implementation of the recommendations to be able to document success rates.</a:t>
            </a:r>
          </a:p>
          <a:p>
            <a:endParaRPr lang="en-US" dirty="0"/>
          </a:p>
          <a:p>
            <a:r>
              <a:rPr lang="en-US" dirty="0"/>
              <a:t>Lastly, here I mentioned the annual reporting that must be done each year regarding the cases reviewed and recommendations created. The ORC require this recommendation annual report and ODH has post guidelines to proper reporting which you can find on their website. By April of each year, a report must be generated highlighting the cases reviewed from the previous year and document each recommendation. ODH then plans to be able to get a broad view of the recommendation from across the state and will then work to pass the recommendations down to the appropriate agency. This is just another way that committees can benefit by additional agency involvement to assist with the recommendations.</a:t>
            </a:r>
          </a:p>
          <a:p>
            <a:endParaRPr lang="en-US" dirty="0"/>
          </a:p>
          <a:p>
            <a:r>
              <a:rPr lang="en-US" dirty="0"/>
              <a:t>The picture on this slide is a photo of members from our All-coalition meeting. This meeting was conducted to bring members of each action team together to learn about what each team was working on. These teams are created with many experts around our community, so being able to work with them has truly been empowering during my time in my current position.</a:t>
            </a:r>
          </a:p>
        </p:txBody>
      </p:sp>
      <p:sp>
        <p:nvSpPr>
          <p:cNvPr id="4" name="Slide Number Placeholder 3"/>
          <p:cNvSpPr>
            <a:spLocks noGrp="1"/>
          </p:cNvSpPr>
          <p:nvPr>
            <p:ph type="sldNum" sz="quarter" idx="5"/>
          </p:nvPr>
        </p:nvSpPr>
        <p:spPr/>
        <p:txBody>
          <a:bodyPr/>
          <a:lstStyle/>
          <a:p>
            <a:fld id="{201E3AD2-4239-4134-A621-4D74DE2F741E}" type="slidenum">
              <a:rPr lang="en-US" smtClean="0"/>
              <a:t>8</a:t>
            </a:fld>
            <a:endParaRPr lang="en-US"/>
          </a:p>
        </p:txBody>
      </p:sp>
    </p:spTree>
    <p:extLst>
      <p:ext uri="{BB962C8B-B14F-4D97-AF65-F5344CB8AC3E}">
        <p14:creationId xmlns:p14="http://schemas.microsoft.com/office/powerpoint/2010/main" val="1547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E3AD2-4239-4134-A621-4D74DE2F741E}" type="slidenum">
              <a:rPr lang="en-US" smtClean="0"/>
              <a:t>9</a:t>
            </a:fld>
            <a:endParaRPr lang="en-US"/>
          </a:p>
        </p:txBody>
      </p:sp>
    </p:spTree>
    <p:extLst>
      <p:ext uri="{BB962C8B-B14F-4D97-AF65-F5344CB8AC3E}">
        <p14:creationId xmlns:p14="http://schemas.microsoft.com/office/powerpoint/2010/main" val="177995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E3AD2-4239-4134-A621-4D74DE2F741E}" type="slidenum">
              <a:rPr lang="en-US" smtClean="0"/>
              <a:t>10</a:t>
            </a:fld>
            <a:endParaRPr lang="en-US"/>
          </a:p>
        </p:txBody>
      </p:sp>
    </p:spTree>
    <p:extLst>
      <p:ext uri="{BB962C8B-B14F-4D97-AF65-F5344CB8AC3E}">
        <p14:creationId xmlns:p14="http://schemas.microsoft.com/office/powerpoint/2010/main" val="34029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png"/><Relationship Id="rId5" Type="http://schemas.openxmlformats.org/officeDocument/2006/relationships/image" Target="../media/image17.sv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jfi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1469722" y="9076854"/>
            <a:ext cx="13191464" cy="1245783"/>
            <a:chOff x="0" y="0"/>
            <a:chExt cx="3474295" cy="328107"/>
          </a:xfrm>
        </p:grpSpPr>
        <p:sp>
          <p:nvSpPr>
            <p:cNvPr id="3" name="Freeform 3"/>
            <p:cNvSpPr/>
            <p:nvPr/>
          </p:nvSpPr>
          <p:spPr>
            <a:xfrm>
              <a:off x="0" y="0"/>
              <a:ext cx="3474295" cy="328107"/>
            </a:xfrm>
            <a:custGeom>
              <a:avLst/>
              <a:gdLst/>
              <a:ahLst/>
              <a:cxnLst/>
              <a:rect l="l" t="t" r="r" b="b"/>
              <a:pathLst>
                <a:path w="3474295" h="328107">
                  <a:moveTo>
                    <a:pt x="0" y="0"/>
                  </a:moveTo>
                  <a:lnTo>
                    <a:pt x="3474295" y="0"/>
                  </a:lnTo>
                  <a:lnTo>
                    <a:pt x="3474295" y="328107"/>
                  </a:lnTo>
                  <a:lnTo>
                    <a:pt x="0" y="328107"/>
                  </a:lnTo>
                  <a:close/>
                </a:path>
              </a:pathLst>
            </a:custGeom>
            <a:solidFill>
              <a:srgbClr val="FFFFFF"/>
            </a:solidFill>
          </p:spPr>
          <p:txBody>
            <a:bodyPr/>
            <a:lstStyle/>
            <a:p>
              <a:endParaRPr lang="en-US"/>
            </a:p>
          </p:txBody>
        </p:sp>
        <p:sp>
          <p:nvSpPr>
            <p:cNvPr id="4" name="TextBox 4"/>
            <p:cNvSpPr txBox="1"/>
            <p:nvPr/>
          </p:nvSpPr>
          <p:spPr>
            <a:xfrm>
              <a:off x="0" y="-38100"/>
              <a:ext cx="3474295" cy="36620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880021" y="-630447"/>
            <a:ext cx="9407979" cy="11965633"/>
          </a:xfrm>
          <a:custGeom>
            <a:avLst/>
            <a:gdLst/>
            <a:ahLst/>
            <a:cxnLst/>
            <a:rect l="l" t="t" r="r" b="b"/>
            <a:pathLst>
              <a:path w="9407979" h="11965633">
                <a:moveTo>
                  <a:pt x="0" y="0"/>
                </a:moveTo>
                <a:lnTo>
                  <a:pt x="9407979" y="0"/>
                </a:lnTo>
                <a:lnTo>
                  <a:pt x="9407979" y="11965633"/>
                </a:lnTo>
                <a:lnTo>
                  <a:pt x="0" y="11965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20174" y="6682833"/>
            <a:ext cx="7996836" cy="855340"/>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3181862" y="9076854"/>
            <a:ext cx="3279901" cy="1131566"/>
          </a:xfrm>
          <a:custGeom>
            <a:avLst/>
            <a:gdLst/>
            <a:ahLst/>
            <a:cxnLst/>
            <a:rect l="l" t="t" r="r" b="b"/>
            <a:pathLst>
              <a:path w="3279901" h="1131566">
                <a:moveTo>
                  <a:pt x="0" y="0"/>
                </a:moveTo>
                <a:lnTo>
                  <a:pt x="3279900" y="0"/>
                </a:lnTo>
                <a:lnTo>
                  <a:pt x="3279900" y="1131566"/>
                </a:lnTo>
                <a:lnTo>
                  <a:pt x="0" y="1131566"/>
                </a:lnTo>
                <a:lnTo>
                  <a:pt x="0" y="0"/>
                </a:lnTo>
                <a:close/>
              </a:path>
            </a:pathLst>
          </a:custGeom>
          <a:blipFill>
            <a:blip r:embed="rId4"/>
            <a:stretch>
              <a:fillRect/>
            </a:stretch>
          </a:blipFill>
        </p:spPr>
        <p:txBody>
          <a:bodyPr/>
          <a:lstStyle/>
          <a:p>
            <a:endParaRPr lang="en-US"/>
          </a:p>
        </p:txBody>
      </p:sp>
      <p:sp>
        <p:nvSpPr>
          <p:cNvPr id="10" name="Freeform 10"/>
          <p:cNvSpPr/>
          <p:nvPr/>
        </p:nvSpPr>
        <p:spPr>
          <a:xfrm>
            <a:off x="821071" y="9258300"/>
            <a:ext cx="1883880" cy="785694"/>
          </a:xfrm>
          <a:custGeom>
            <a:avLst/>
            <a:gdLst/>
            <a:ahLst/>
            <a:cxnLst/>
            <a:rect l="l" t="t" r="r" b="b"/>
            <a:pathLst>
              <a:path w="1883880" h="785694">
                <a:moveTo>
                  <a:pt x="0" y="0"/>
                </a:moveTo>
                <a:lnTo>
                  <a:pt x="1883879" y="0"/>
                </a:lnTo>
                <a:lnTo>
                  <a:pt x="1883879" y="785694"/>
                </a:lnTo>
                <a:lnTo>
                  <a:pt x="0" y="785694"/>
                </a:lnTo>
                <a:lnTo>
                  <a:pt x="0" y="0"/>
                </a:lnTo>
                <a:close/>
              </a:path>
            </a:pathLst>
          </a:custGeom>
          <a:blipFill>
            <a:blip r:embed="rId5"/>
            <a:stretch>
              <a:fillRect/>
            </a:stretch>
          </a:blipFill>
        </p:spPr>
        <p:txBody>
          <a:bodyPr/>
          <a:lstStyle/>
          <a:p>
            <a:endParaRPr lang="en-US"/>
          </a:p>
        </p:txBody>
      </p:sp>
      <p:sp>
        <p:nvSpPr>
          <p:cNvPr id="11" name="Freeform 11"/>
          <p:cNvSpPr/>
          <p:nvPr/>
        </p:nvSpPr>
        <p:spPr>
          <a:xfrm>
            <a:off x="6876662" y="9355497"/>
            <a:ext cx="2947286" cy="692612"/>
          </a:xfrm>
          <a:custGeom>
            <a:avLst/>
            <a:gdLst/>
            <a:ahLst/>
            <a:cxnLst/>
            <a:rect l="l" t="t" r="r" b="b"/>
            <a:pathLst>
              <a:path w="2947286" h="692612">
                <a:moveTo>
                  <a:pt x="0" y="0"/>
                </a:moveTo>
                <a:lnTo>
                  <a:pt x="2947285" y="0"/>
                </a:lnTo>
                <a:lnTo>
                  <a:pt x="2947285" y="692612"/>
                </a:lnTo>
                <a:lnTo>
                  <a:pt x="0" y="692612"/>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697809" y="521282"/>
            <a:ext cx="11305979" cy="2352503"/>
          </a:xfrm>
          <a:prstGeom prst="rect">
            <a:avLst/>
          </a:prstGeom>
        </p:spPr>
        <p:txBody>
          <a:bodyPr wrap="square" lIns="0" tIns="0" rIns="0" bIns="0" rtlCol="0" anchor="t">
            <a:spAutoFit/>
          </a:bodyPr>
          <a:lstStyle/>
          <a:p>
            <a:pPr algn="l">
              <a:lnSpc>
                <a:spcPct val="150000"/>
              </a:lnSpc>
            </a:pPr>
            <a:r>
              <a:rPr lang="en-US" sz="5400" dirty="0">
                <a:solidFill>
                  <a:srgbClr val="FFFFFF"/>
                </a:solidFill>
                <a:latin typeface="Montserrat Ultra-Bold"/>
                <a:ea typeface="Montserrat Ultra-Bold"/>
                <a:cs typeface="Montserrat Ultra-Bold"/>
                <a:sym typeface="Montserrat Ultra-Bold"/>
              </a:rPr>
              <a:t>Roles and Responsibilities of SFR in the Community</a:t>
            </a:r>
          </a:p>
        </p:txBody>
      </p:sp>
      <p:grpSp>
        <p:nvGrpSpPr>
          <p:cNvPr id="13" name="Group 13"/>
          <p:cNvGrpSpPr/>
          <p:nvPr/>
        </p:nvGrpSpPr>
        <p:grpSpPr>
          <a:xfrm>
            <a:off x="10918640" y="2918225"/>
            <a:ext cx="6993848" cy="7005505"/>
            <a:chOff x="0" y="0"/>
            <a:chExt cx="9325131" cy="9340673"/>
          </a:xfrm>
        </p:grpSpPr>
        <p:sp>
          <p:nvSpPr>
            <p:cNvPr id="14" name="Freeform 14"/>
            <p:cNvSpPr/>
            <p:nvPr/>
          </p:nvSpPr>
          <p:spPr>
            <a:xfrm>
              <a:off x="0" y="0"/>
              <a:ext cx="9325131" cy="9340673"/>
            </a:xfrm>
            <a:custGeom>
              <a:avLst/>
              <a:gdLst/>
              <a:ahLst/>
              <a:cxnLst/>
              <a:rect l="l" t="t" r="r" b="b"/>
              <a:pathLst>
                <a:path w="9325131" h="9340673">
                  <a:moveTo>
                    <a:pt x="0" y="0"/>
                  </a:moveTo>
                  <a:lnTo>
                    <a:pt x="9325131" y="0"/>
                  </a:lnTo>
                  <a:lnTo>
                    <a:pt x="9325131" y="9340673"/>
                  </a:lnTo>
                  <a:lnTo>
                    <a:pt x="0" y="9340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40838" y="2813545"/>
              <a:ext cx="9043455" cy="1921734"/>
            </a:xfrm>
            <a:custGeom>
              <a:avLst/>
              <a:gdLst/>
              <a:ahLst/>
              <a:cxnLst/>
              <a:rect l="l" t="t" r="r" b="b"/>
              <a:pathLst>
                <a:path w="9043455" h="1921734">
                  <a:moveTo>
                    <a:pt x="0" y="0"/>
                  </a:moveTo>
                  <a:lnTo>
                    <a:pt x="9043455" y="0"/>
                  </a:lnTo>
                  <a:lnTo>
                    <a:pt x="9043455" y="1921734"/>
                  </a:lnTo>
                  <a:lnTo>
                    <a:pt x="0" y="1921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350629" y="4893739"/>
              <a:ext cx="8623874" cy="3362728"/>
            </a:xfrm>
            <a:prstGeom prst="rect">
              <a:avLst/>
            </a:prstGeom>
          </p:spPr>
          <p:txBody>
            <a:bodyPr lIns="0" tIns="0" rIns="0" bIns="0" rtlCol="0" anchor="t">
              <a:spAutoFit/>
            </a:bodyPr>
            <a:lstStyle/>
            <a:p>
              <a:pPr algn="ctr">
                <a:lnSpc>
                  <a:spcPts val="6551"/>
                </a:lnSpc>
              </a:pPr>
              <a:r>
                <a:rPr lang="en-US" sz="5849" spc="175">
                  <a:solidFill>
                    <a:srgbClr val="FFFFFF"/>
                  </a:solidFill>
                  <a:latin typeface="Bebas Neue Bold"/>
                  <a:ea typeface="Bebas Neue Bold"/>
                  <a:cs typeface="Bebas Neue Bold"/>
                  <a:sym typeface="Bebas Neue Bold"/>
                </a:rPr>
                <a:t>OHIO SUICIDE FATALITY REVIEW BEST PRACTICES SUMMIT</a:t>
              </a:r>
            </a:p>
          </p:txBody>
        </p:sp>
        <p:sp>
          <p:nvSpPr>
            <p:cNvPr id="17" name="TextBox 17"/>
            <p:cNvSpPr txBox="1"/>
            <p:nvPr/>
          </p:nvSpPr>
          <p:spPr>
            <a:xfrm>
              <a:off x="1806067" y="613992"/>
              <a:ext cx="5712994" cy="661763"/>
            </a:xfrm>
            <a:prstGeom prst="rect">
              <a:avLst/>
            </a:prstGeom>
          </p:spPr>
          <p:txBody>
            <a:bodyPr lIns="0" tIns="0" rIns="0" bIns="0" rtlCol="0" anchor="t">
              <a:spAutoFit/>
            </a:bodyPr>
            <a:lstStyle/>
            <a:p>
              <a:pPr algn="ctr">
                <a:lnSpc>
                  <a:spcPts val="4122"/>
                </a:lnSpc>
              </a:pPr>
              <a:r>
                <a:rPr lang="en-US" sz="3195" dirty="0">
                  <a:solidFill>
                    <a:srgbClr val="145DA0"/>
                  </a:solidFill>
                  <a:latin typeface="Montserrat Bold"/>
                  <a:ea typeface="Montserrat Bold"/>
                  <a:cs typeface="Montserrat Bold"/>
                  <a:sym typeface="Montserrat Bold"/>
                </a:rPr>
                <a:t>NOVEMBER 12, 2024</a:t>
              </a:r>
            </a:p>
          </p:txBody>
        </p:sp>
        <p:sp>
          <p:nvSpPr>
            <p:cNvPr id="18" name="TextBox 18"/>
            <p:cNvSpPr txBox="1"/>
            <p:nvPr/>
          </p:nvSpPr>
          <p:spPr>
            <a:xfrm>
              <a:off x="1947548" y="2208129"/>
              <a:ext cx="5407988" cy="664029"/>
            </a:xfrm>
            <a:prstGeom prst="rect">
              <a:avLst/>
            </a:prstGeom>
          </p:spPr>
          <p:txBody>
            <a:bodyPr lIns="0" tIns="0" rIns="0" bIns="0" rtlCol="0" anchor="t">
              <a:spAutoFit/>
            </a:bodyPr>
            <a:lstStyle/>
            <a:p>
              <a:pPr algn="ctr">
                <a:lnSpc>
                  <a:spcPts val="4126"/>
                </a:lnSpc>
              </a:pPr>
              <a:r>
                <a:rPr lang="en-US" sz="3199" dirty="0">
                  <a:solidFill>
                    <a:srgbClr val="145DA0"/>
                  </a:solidFill>
                  <a:latin typeface="Montserrat"/>
                  <a:ea typeface="Montserrat"/>
                  <a:cs typeface="Montserrat"/>
                  <a:sym typeface="Montserrat"/>
                </a:rPr>
                <a:t>COLUMBUS, OHIO</a:t>
              </a:r>
            </a:p>
          </p:txBody>
        </p:sp>
      </p:grpSp>
      <p:grpSp>
        <p:nvGrpSpPr>
          <p:cNvPr id="19" name="Group 19"/>
          <p:cNvGrpSpPr>
            <a:grpSpLocks noChangeAspect="1"/>
          </p:cNvGrpSpPr>
          <p:nvPr/>
        </p:nvGrpSpPr>
        <p:grpSpPr>
          <a:xfrm>
            <a:off x="6461762" y="4758260"/>
            <a:ext cx="3219824" cy="3325434"/>
            <a:chOff x="0" y="0"/>
            <a:chExt cx="6350000" cy="6558280"/>
          </a:xfrm>
        </p:grpSpPr>
        <p:sp>
          <p:nvSpPr>
            <p:cNvPr id="20" name="Freeform 20"/>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000000">
                <a:alpha val="0"/>
              </a:srgbClr>
            </a:solidFill>
            <a:ln w="12700">
              <a:solidFill>
                <a:srgbClr val="000000"/>
              </a:solidFill>
            </a:ln>
          </p:spPr>
          <p:txBody>
            <a:bodyPr/>
            <a:lstStyle/>
            <a:p>
              <a:endParaRPr lang="en-US"/>
            </a:p>
          </p:txBody>
        </p:sp>
        <p:sp>
          <p:nvSpPr>
            <p:cNvPr id="21" name="Freeform 21"/>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FFFFF"/>
            </a:solidFill>
          </p:spPr>
          <p:txBody>
            <a:bodyPr/>
            <a:lstStyle/>
            <a:p>
              <a:endParaRPr lang="en-US"/>
            </a:p>
          </p:txBody>
        </p:sp>
      </p:grpSp>
      <p:sp>
        <p:nvSpPr>
          <p:cNvPr id="22" name="TextBox 22"/>
          <p:cNvSpPr txBox="1"/>
          <p:nvPr/>
        </p:nvSpPr>
        <p:spPr>
          <a:xfrm>
            <a:off x="706748" y="4533091"/>
            <a:ext cx="5379501" cy="1548629"/>
          </a:xfrm>
          <a:prstGeom prst="rect">
            <a:avLst/>
          </a:prstGeom>
        </p:spPr>
        <p:txBody>
          <a:bodyPr wrap="square" lIns="0" tIns="0" rIns="0" bIns="0" rtlCol="0" anchor="t">
            <a:spAutoFit/>
          </a:bodyPr>
          <a:lstStyle/>
          <a:p>
            <a:pPr algn="l">
              <a:lnSpc>
                <a:spcPts val="4754"/>
              </a:lnSpc>
              <a:spcBef>
                <a:spcPct val="0"/>
              </a:spcBef>
            </a:pPr>
            <a:r>
              <a:rPr lang="en-US" sz="2800" spc="118" dirty="0">
                <a:solidFill>
                  <a:srgbClr val="F9F9F9"/>
                </a:solidFill>
                <a:latin typeface="Montserrat Medium"/>
                <a:ea typeface="Montserrat Medium"/>
                <a:cs typeface="Montserrat Medium"/>
                <a:sym typeface="Montserrat Medium"/>
              </a:rPr>
              <a:t>Dallas Allen</a:t>
            </a:r>
          </a:p>
          <a:p>
            <a:pPr algn="l">
              <a:lnSpc>
                <a:spcPct val="150000"/>
              </a:lnSpc>
              <a:spcBef>
                <a:spcPct val="0"/>
              </a:spcBef>
            </a:pPr>
            <a:r>
              <a:rPr lang="en-US" sz="1400" i="1" spc="118" dirty="0">
                <a:solidFill>
                  <a:srgbClr val="F9F9F9"/>
                </a:solidFill>
                <a:latin typeface="Montserrat Medium"/>
                <a:ea typeface="Montserrat Medium"/>
                <a:cs typeface="Montserrat Medium"/>
                <a:sym typeface="Montserrat Medium"/>
              </a:rPr>
              <a:t>Suicide Investigations &amp; Postvention Specialist</a:t>
            </a:r>
          </a:p>
          <a:p>
            <a:pPr algn="l">
              <a:lnSpc>
                <a:spcPct val="150000"/>
              </a:lnSpc>
              <a:spcBef>
                <a:spcPct val="0"/>
              </a:spcBef>
            </a:pPr>
            <a:r>
              <a:rPr lang="en-US" sz="1400" spc="118" dirty="0">
                <a:solidFill>
                  <a:srgbClr val="F9F9F9"/>
                </a:solidFill>
                <a:latin typeface="Montserrat Medium"/>
                <a:ea typeface="Montserrat Medium"/>
                <a:cs typeface="Montserrat Medium"/>
                <a:sym typeface="Montserrat Medium"/>
              </a:rPr>
              <a:t>Franklin County Forensic Science Center, Office of the Coroner</a:t>
            </a:r>
          </a:p>
        </p:txBody>
      </p:sp>
      <p:pic>
        <p:nvPicPr>
          <p:cNvPr id="7" name="Picture 6" descr="Logo&#10;&#10;Description automatically generated">
            <a:extLst>
              <a:ext uri="{FF2B5EF4-FFF2-40B4-BE49-F238E27FC236}">
                <a16:creationId xmlns:a16="http://schemas.microsoft.com/office/drawing/2014/main" id="{88AD57DA-A0B3-E1B8-CE02-51DA2C2ADE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0753" y="5072344"/>
            <a:ext cx="2674053" cy="2700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7962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Recruiting</a:t>
            </a:r>
          </a:p>
        </p:txBody>
      </p:sp>
      <p:sp>
        <p:nvSpPr>
          <p:cNvPr id="12" name="TextBox 12"/>
          <p:cNvSpPr txBox="1"/>
          <p:nvPr/>
        </p:nvSpPr>
        <p:spPr>
          <a:xfrm>
            <a:off x="724446" y="2450005"/>
            <a:ext cx="15190049" cy="5811463"/>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SFR committees can benefit from ongoing recruitment to fill gaps in membership</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Recruitment letters</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SFR facilitator should contact potential members to present them with the full purpose of the review</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Memorandum of understanding, data sharing agreements, and confidentiality</a:t>
            </a: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99861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569044"/>
            <a:ext cx="19757722" cy="1753593"/>
            <a:chOff x="0" y="0"/>
            <a:chExt cx="5203680" cy="461852"/>
          </a:xfrm>
        </p:grpSpPr>
        <p:sp>
          <p:nvSpPr>
            <p:cNvPr id="3" name="Freeform 3"/>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45727">
            <a:off x="-946783" y="-159253"/>
            <a:ext cx="3343532" cy="334353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D2DB"/>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45727">
            <a:off x="-573196" y="174363"/>
            <a:ext cx="4043501" cy="3404854"/>
            <a:chOff x="0" y="0"/>
            <a:chExt cx="982960" cy="827707"/>
          </a:xfrm>
        </p:grpSpPr>
        <p:sp>
          <p:nvSpPr>
            <p:cNvPr id="9" name="Freeform 9"/>
            <p:cNvSpPr/>
            <p:nvPr/>
          </p:nvSpPr>
          <p:spPr>
            <a:xfrm>
              <a:off x="0" y="0"/>
              <a:ext cx="982960" cy="827707"/>
            </a:xfrm>
            <a:custGeom>
              <a:avLst/>
              <a:gdLst/>
              <a:ahLst/>
              <a:cxnLst/>
              <a:rect l="l" t="t" r="r" b="b"/>
              <a:pathLst>
                <a:path w="982960" h="827707">
                  <a:moveTo>
                    <a:pt x="491480" y="0"/>
                  </a:moveTo>
                  <a:cubicBezTo>
                    <a:pt x="220043" y="0"/>
                    <a:pt x="0" y="185289"/>
                    <a:pt x="0" y="413854"/>
                  </a:cubicBezTo>
                  <a:cubicBezTo>
                    <a:pt x="0" y="642418"/>
                    <a:pt x="220043" y="827707"/>
                    <a:pt x="491480" y="827707"/>
                  </a:cubicBezTo>
                  <a:cubicBezTo>
                    <a:pt x="762917" y="827707"/>
                    <a:pt x="982960" y="642418"/>
                    <a:pt x="982960" y="413854"/>
                  </a:cubicBezTo>
                  <a:cubicBezTo>
                    <a:pt x="982960" y="185289"/>
                    <a:pt x="762917" y="0"/>
                    <a:pt x="491480" y="0"/>
                  </a:cubicBezTo>
                  <a:close/>
                </a:path>
              </a:pathLst>
            </a:custGeom>
            <a:solidFill>
              <a:srgbClr val="F9F9F9"/>
            </a:solidFill>
          </p:spPr>
          <p:txBody>
            <a:bodyPr/>
            <a:lstStyle/>
            <a:p>
              <a:endParaRPr lang="en-US"/>
            </a:p>
          </p:txBody>
        </p:sp>
        <p:sp>
          <p:nvSpPr>
            <p:cNvPr id="10" name="TextBox 10"/>
            <p:cNvSpPr txBox="1"/>
            <p:nvPr/>
          </p:nvSpPr>
          <p:spPr>
            <a:xfrm>
              <a:off x="92152" y="39498"/>
              <a:ext cx="798655" cy="71061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048789">
            <a:off x="-249362" y="398748"/>
            <a:ext cx="3137365" cy="31373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048789">
            <a:off x="-316845" y="724858"/>
            <a:ext cx="4029294" cy="2825155"/>
            <a:chOff x="0" y="0"/>
            <a:chExt cx="1007127" cy="706151"/>
          </a:xfrm>
        </p:grpSpPr>
        <p:sp>
          <p:nvSpPr>
            <p:cNvPr id="15" name="Freeform 15"/>
            <p:cNvSpPr/>
            <p:nvPr/>
          </p:nvSpPr>
          <p:spPr>
            <a:xfrm>
              <a:off x="0" y="0"/>
              <a:ext cx="1007127" cy="706151"/>
            </a:xfrm>
            <a:custGeom>
              <a:avLst/>
              <a:gdLst/>
              <a:ahLst/>
              <a:cxnLst/>
              <a:rect l="l" t="t" r="r" b="b"/>
              <a:pathLst>
                <a:path w="1007127" h="706151">
                  <a:moveTo>
                    <a:pt x="503564" y="0"/>
                  </a:moveTo>
                  <a:cubicBezTo>
                    <a:pt x="225453" y="0"/>
                    <a:pt x="0" y="158077"/>
                    <a:pt x="0" y="353076"/>
                  </a:cubicBezTo>
                  <a:cubicBezTo>
                    <a:pt x="0" y="548074"/>
                    <a:pt x="225453" y="706151"/>
                    <a:pt x="503564" y="706151"/>
                  </a:cubicBezTo>
                  <a:cubicBezTo>
                    <a:pt x="781674" y="706151"/>
                    <a:pt x="1007127" y="548074"/>
                    <a:pt x="1007127" y="353076"/>
                  </a:cubicBezTo>
                  <a:cubicBezTo>
                    <a:pt x="1007127" y="158077"/>
                    <a:pt x="781674" y="0"/>
                    <a:pt x="503564" y="0"/>
                  </a:cubicBezTo>
                  <a:close/>
                </a:path>
              </a:pathLst>
            </a:custGeom>
            <a:solidFill>
              <a:srgbClr val="F9F9F9"/>
            </a:solidFill>
          </p:spPr>
          <p:txBody>
            <a:bodyPr/>
            <a:lstStyle/>
            <a:p>
              <a:endParaRPr lang="en-US"/>
            </a:p>
          </p:txBody>
        </p:sp>
        <p:sp>
          <p:nvSpPr>
            <p:cNvPr id="16" name="TextBox 16"/>
            <p:cNvSpPr txBox="1"/>
            <p:nvPr/>
          </p:nvSpPr>
          <p:spPr>
            <a:xfrm>
              <a:off x="94418" y="28102"/>
              <a:ext cx="818291" cy="61184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022990" y="5590494"/>
            <a:ext cx="9421201" cy="963899"/>
            <a:chOff x="0" y="0"/>
            <a:chExt cx="2481304" cy="253866"/>
          </a:xfrm>
        </p:grpSpPr>
        <p:sp>
          <p:nvSpPr>
            <p:cNvPr id="18" name="Freeform 18"/>
            <p:cNvSpPr/>
            <p:nvPr/>
          </p:nvSpPr>
          <p:spPr>
            <a:xfrm>
              <a:off x="0" y="0"/>
              <a:ext cx="2481304" cy="253866"/>
            </a:xfrm>
            <a:custGeom>
              <a:avLst/>
              <a:gdLst/>
              <a:ahLst/>
              <a:cxnLst/>
              <a:rect l="l" t="t" r="r" b="b"/>
              <a:pathLst>
                <a:path w="2481304" h="253866">
                  <a:moveTo>
                    <a:pt x="82176" y="0"/>
                  </a:moveTo>
                  <a:lnTo>
                    <a:pt x="2399128" y="0"/>
                  </a:lnTo>
                  <a:cubicBezTo>
                    <a:pt x="2444513" y="0"/>
                    <a:pt x="2481304" y="36791"/>
                    <a:pt x="2481304" y="82176"/>
                  </a:cubicBezTo>
                  <a:lnTo>
                    <a:pt x="2481304" y="171691"/>
                  </a:lnTo>
                  <a:cubicBezTo>
                    <a:pt x="2481304" y="217075"/>
                    <a:pt x="2444513" y="253866"/>
                    <a:pt x="2399128" y="253866"/>
                  </a:cubicBezTo>
                  <a:lnTo>
                    <a:pt x="82176" y="253866"/>
                  </a:lnTo>
                  <a:cubicBezTo>
                    <a:pt x="60381" y="253866"/>
                    <a:pt x="39480" y="245209"/>
                    <a:pt x="24069" y="229798"/>
                  </a:cubicBezTo>
                  <a:cubicBezTo>
                    <a:pt x="8658" y="214387"/>
                    <a:pt x="0" y="193485"/>
                    <a:pt x="0" y="171691"/>
                  </a:cubicBezTo>
                  <a:lnTo>
                    <a:pt x="0" y="82176"/>
                  </a:lnTo>
                  <a:cubicBezTo>
                    <a:pt x="0" y="36791"/>
                    <a:pt x="36791" y="0"/>
                    <a:pt x="82176" y="0"/>
                  </a:cubicBezTo>
                  <a:close/>
                </a:path>
              </a:pathLst>
            </a:custGeom>
            <a:solidFill>
              <a:srgbClr val="145DA0"/>
            </a:solidFill>
          </p:spPr>
          <p:txBody>
            <a:bodyPr/>
            <a:lstStyle/>
            <a:p>
              <a:endParaRPr lang="en-US"/>
            </a:p>
          </p:txBody>
        </p:sp>
        <p:sp>
          <p:nvSpPr>
            <p:cNvPr id="19" name="TextBox 19"/>
            <p:cNvSpPr txBox="1"/>
            <p:nvPr/>
          </p:nvSpPr>
          <p:spPr>
            <a:xfrm>
              <a:off x="0" y="-38100"/>
              <a:ext cx="2481304" cy="291966"/>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6363" y="3729647"/>
            <a:ext cx="8427605" cy="1622722"/>
          </a:xfrm>
          <a:prstGeom prst="rect">
            <a:avLst/>
          </a:prstGeom>
        </p:spPr>
        <p:txBody>
          <a:bodyPr lIns="0" tIns="0" rIns="0" bIns="0" rtlCol="0" anchor="t">
            <a:spAutoFit/>
          </a:bodyPr>
          <a:lstStyle/>
          <a:p>
            <a:pPr algn="l">
              <a:lnSpc>
                <a:spcPts val="12752"/>
              </a:lnSpc>
            </a:pPr>
            <a:r>
              <a:rPr lang="en-US" sz="10627">
                <a:solidFill>
                  <a:srgbClr val="145DA0"/>
                </a:solidFill>
                <a:latin typeface="Montserrat Ultra-Bold"/>
                <a:ea typeface="Montserrat Ultra-Bold"/>
                <a:cs typeface="Montserrat Ultra-Bold"/>
                <a:sym typeface="Montserrat Ultra-Bold"/>
              </a:rPr>
              <a:t>Thank You</a:t>
            </a:r>
          </a:p>
        </p:txBody>
      </p:sp>
      <p:sp>
        <p:nvSpPr>
          <p:cNvPr id="21" name="TextBox 21"/>
          <p:cNvSpPr txBox="1"/>
          <p:nvPr/>
        </p:nvSpPr>
        <p:spPr>
          <a:xfrm>
            <a:off x="1163525" y="5748865"/>
            <a:ext cx="6509694" cy="580484"/>
          </a:xfrm>
          <a:prstGeom prst="rect">
            <a:avLst/>
          </a:prstGeom>
        </p:spPr>
        <p:txBody>
          <a:bodyPr lIns="0" tIns="0" rIns="0" bIns="0" rtlCol="0" anchor="t">
            <a:spAutoFit/>
          </a:bodyPr>
          <a:lstStyle/>
          <a:p>
            <a:pPr algn="l">
              <a:lnSpc>
                <a:spcPts val="4754"/>
              </a:lnSpc>
              <a:spcBef>
                <a:spcPct val="0"/>
              </a:spcBef>
            </a:pPr>
            <a:r>
              <a:rPr lang="en-US" sz="3396" spc="132">
                <a:solidFill>
                  <a:srgbClr val="F9F9F9"/>
                </a:solidFill>
                <a:latin typeface="Montserrat Medium"/>
                <a:ea typeface="Montserrat Medium"/>
                <a:cs typeface="Montserrat Medium"/>
                <a:sym typeface="Montserrat Medium"/>
              </a:rPr>
              <a:t>For Your Attention</a:t>
            </a:r>
          </a:p>
        </p:txBody>
      </p:sp>
      <p:grpSp>
        <p:nvGrpSpPr>
          <p:cNvPr id="22" name="Group 22"/>
          <p:cNvGrpSpPr/>
          <p:nvPr/>
        </p:nvGrpSpPr>
        <p:grpSpPr>
          <a:xfrm>
            <a:off x="11739345" y="1851574"/>
            <a:ext cx="5379429" cy="5388394"/>
            <a:chOff x="0" y="0"/>
            <a:chExt cx="7172572" cy="7184526"/>
          </a:xfrm>
        </p:grpSpPr>
        <p:sp>
          <p:nvSpPr>
            <p:cNvPr id="23" name="Freeform 23"/>
            <p:cNvSpPr/>
            <p:nvPr/>
          </p:nvSpPr>
          <p:spPr>
            <a:xfrm>
              <a:off x="0" y="0"/>
              <a:ext cx="7172572" cy="7184526"/>
            </a:xfrm>
            <a:custGeom>
              <a:avLst/>
              <a:gdLst/>
              <a:ahLst/>
              <a:cxnLst/>
              <a:rect l="l" t="t" r="r" b="b"/>
              <a:pathLst>
                <a:path w="7172572" h="7184526">
                  <a:moveTo>
                    <a:pt x="0" y="0"/>
                  </a:moveTo>
                  <a:lnTo>
                    <a:pt x="7172572" y="0"/>
                  </a:lnTo>
                  <a:lnTo>
                    <a:pt x="7172572" y="7184526"/>
                  </a:lnTo>
                  <a:lnTo>
                    <a:pt x="0" y="71845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108328" y="2164082"/>
              <a:ext cx="6955916" cy="1478132"/>
            </a:xfrm>
            <a:custGeom>
              <a:avLst/>
              <a:gdLst/>
              <a:ahLst/>
              <a:cxnLst/>
              <a:rect l="l" t="t" r="r" b="b"/>
              <a:pathLst>
                <a:path w="6955916" h="1478132">
                  <a:moveTo>
                    <a:pt x="0" y="0"/>
                  </a:moveTo>
                  <a:lnTo>
                    <a:pt x="6955916" y="0"/>
                  </a:lnTo>
                  <a:lnTo>
                    <a:pt x="6955916" y="1478132"/>
                  </a:lnTo>
                  <a:lnTo>
                    <a:pt x="0" y="14781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269692" y="3770692"/>
              <a:ext cx="6633188" cy="2579899"/>
            </a:xfrm>
            <a:prstGeom prst="rect">
              <a:avLst/>
            </a:prstGeom>
          </p:spPr>
          <p:txBody>
            <a:bodyPr lIns="0" tIns="0" rIns="0" bIns="0" rtlCol="0" anchor="t">
              <a:spAutoFit/>
            </a:bodyPr>
            <a:lstStyle/>
            <a:p>
              <a:pPr algn="ctr">
                <a:lnSpc>
                  <a:spcPts val="5039"/>
                </a:lnSpc>
              </a:pPr>
              <a:r>
                <a:rPr lang="en-US" sz="4499" spc="134">
                  <a:solidFill>
                    <a:srgbClr val="FFFFFF"/>
                  </a:solidFill>
                  <a:latin typeface="Bebas Neue Bold"/>
                  <a:ea typeface="Bebas Neue Bold"/>
                  <a:cs typeface="Bebas Neue Bold"/>
                  <a:sym typeface="Bebas Neue Bold"/>
                </a:rPr>
                <a:t>OHIO SUICIDE FATALITY REVIEW BEST PRACTICES SUMMIT</a:t>
              </a:r>
            </a:p>
          </p:txBody>
        </p:sp>
        <p:sp>
          <p:nvSpPr>
            <p:cNvPr id="26" name="TextBox 26"/>
            <p:cNvSpPr txBox="1"/>
            <p:nvPr/>
          </p:nvSpPr>
          <p:spPr>
            <a:xfrm>
              <a:off x="1389165" y="381148"/>
              <a:ext cx="4394239" cy="506077"/>
            </a:xfrm>
            <a:prstGeom prst="rect">
              <a:avLst/>
            </a:prstGeom>
          </p:spPr>
          <p:txBody>
            <a:bodyPr lIns="0" tIns="0" rIns="0" bIns="0" rtlCol="0" anchor="t">
              <a:spAutoFit/>
            </a:bodyPr>
            <a:lstStyle/>
            <a:p>
              <a:pPr algn="ctr">
                <a:lnSpc>
                  <a:spcPts val="3171"/>
                </a:lnSpc>
              </a:pPr>
              <a:r>
                <a:rPr lang="en-US" sz="2458" dirty="0">
                  <a:solidFill>
                    <a:srgbClr val="145DA0"/>
                  </a:solidFill>
                  <a:latin typeface="Montserrat Bold"/>
                  <a:ea typeface="Montserrat Bold"/>
                  <a:cs typeface="Montserrat Bold"/>
                  <a:sym typeface="Montserrat Bold"/>
                </a:rPr>
                <a:t>NOVEMBER 12, 2024</a:t>
              </a:r>
            </a:p>
          </p:txBody>
        </p:sp>
        <p:sp>
          <p:nvSpPr>
            <p:cNvPr id="27" name="TextBox 27"/>
            <p:cNvSpPr txBox="1"/>
            <p:nvPr/>
          </p:nvSpPr>
          <p:spPr>
            <a:xfrm>
              <a:off x="1506466" y="1456457"/>
              <a:ext cx="4159639" cy="507819"/>
            </a:xfrm>
            <a:prstGeom prst="rect">
              <a:avLst/>
            </a:prstGeom>
          </p:spPr>
          <p:txBody>
            <a:bodyPr lIns="0" tIns="0" rIns="0" bIns="0" rtlCol="0" anchor="t">
              <a:spAutoFit/>
            </a:bodyPr>
            <a:lstStyle/>
            <a:p>
              <a:pPr algn="ctr">
                <a:lnSpc>
                  <a:spcPts val="3174"/>
                </a:lnSpc>
              </a:pPr>
              <a:r>
                <a:rPr lang="en-US" sz="2460">
                  <a:solidFill>
                    <a:srgbClr val="145DA0"/>
                  </a:solidFill>
                  <a:latin typeface="Montserrat"/>
                  <a:ea typeface="Montserrat"/>
                  <a:cs typeface="Montserrat"/>
                  <a:sym typeface="Montserrat"/>
                </a:rPr>
                <a:t>COLUMBUS, OHIO</a:t>
              </a:r>
            </a:p>
          </p:txBody>
        </p:sp>
      </p:grpSp>
      <p:sp>
        <p:nvSpPr>
          <p:cNvPr id="28" name="Freeform 28"/>
          <p:cNvSpPr/>
          <p:nvPr/>
        </p:nvSpPr>
        <p:spPr>
          <a:xfrm>
            <a:off x="1448555" y="8777715"/>
            <a:ext cx="3203963" cy="1336250"/>
          </a:xfrm>
          <a:custGeom>
            <a:avLst/>
            <a:gdLst/>
            <a:ahLst/>
            <a:cxnLst/>
            <a:rect l="l" t="t" r="r" b="b"/>
            <a:pathLst>
              <a:path w="3203963" h="1336250">
                <a:moveTo>
                  <a:pt x="0" y="0"/>
                </a:moveTo>
                <a:lnTo>
                  <a:pt x="3203963" y="0"/>
                </a:lnTo>
                <a:lnTo>
                  <a:pt x="3203963" y="1336250"/>
                </a:lnTo>
                <a:lnTo>
                  <a:pt x="0" y="1336250"/>
                </a:lnTo>
                <a:lnTo>
                  <a:pt x="0" y="0"/>
                </a:lnTo>
                <a:close/>
              </a:path>
            </a:pathLst>
          </a:custGeom>
          <a:blipFill>
            <a:blip r:embed="rId6"/>
            <a:stretch>
              <a:fillRect/>
            </a:stretch>
          </a:blipFill>
        </p:spPr>
        <p:txBody>
          <a:bodyPr/>
          <a:lstStyle/>
          <a:p>
            <a:endParaRPr lang="en-US"/>
          </a:p>
        </p:txBody>
      </p:sp>
      <p:sp>
        <p:nvSpPr>
          <p:cNvPr id="29" name="Freeform 29"/>
          <p:cNvSpPr/>
          <p:nvPr/>
        </p:nvSpPr>
        <p:spPr>
          <a:xfrm>
            <a:off x="6950320" y="8843507"/>
            <a:ext cx="4387360" cy="1204667"/>
          </a:xfrm>
          <a:custGeom>
            <a:avLst/>
            <a:gdLst/>
            <a:ahLst/>
            <a:cxnLst/>
            <a:rect l="l" t="t" r="r" b="b"/>
            <a:pathLst>
              <a:path w="4387360" h="1204667">
                <a:moveTo>
                  <a:pt x="0" y="0"/>
                </a:moveTo>
                <a:lnTo>
                  <a:pt x="4387360" y="0"/>
                </a:lnTo>
                <a:lnTo>
                  <a:pt x="4387360" y="1204667"/>
                </a:lnTo>
                <a:lnTo>
                  <a:pt x="0" y="1204667"/>
                </a:lnTo>
                <a:lnTo>
                  <a:pt x="0" y="0"/>
                </a:lnTo>
                <a:close/>
              </a:path>
            </a:pathLst>
          </a:custGeom>
          <a:blipFill>
            <a:blip r:embed="rId7"/>
            <a:stretch>
              <a:fillRect l="-4871" t="-18382" r="-10635" b="-26749"/>
            </a:stretch>
          </a:blipFill>
        </p:spPr>
        <p:txBody>
          <a:bodyPr/>
          <a:lstStyle/>
          <a:p>
            <a:endParaRPr lang="en-US"/>
          </a:p>
        </p:txBody>
      </p:sp>
      <p:sp>
        <p:nvSpPr>
          <p:cNvPr id="30" name="Freeform 30"/>
          <p:cNvSpPr/>
          <p:nvPr/>
        </p:nvSpPr>
        <p:spPr>
          <a:xfrm>
            <a:off x="12843460" y="8926979"/>
            <a:ext cx="4415840" cy="1037722"/>
          </a:xfrm>
          <a:custGeom>
            <a:avLst/>
            <a:gdLst/>
            <a:ahLst/>
            <a:cxnLst/>
            <a:rect l="l" t="t" r="r" b="b"/>
            <a:pathLst>
              <a:path w="4415840" h="1037722">
                <a:moveTo>
                  <a:pt x="0" y="0"/>
                </a:moveTo>
                <a:lnTo>
                  <a:pt x="4415840" y="0"/>
                </a:lnTo>
                <a:lnTo>
                  <a:pt x="4415840" y="1037722"/>
                </a:lnTo>
                <a:lnTo>
                  <a:pt x="0" y="1037722"/>
                </a:lnTo>
                <a:lnTo>
                  <a:pt x="0" y="0"/>
                </a:lnTo>
                <a:close/>
              </a:path>
            </a:pathLst>
          </a:custGeom>
          <a:blipFill>
            <a:blip r:embed="rId8"/>
            <a:stretch>
              <a:fillRect/>
            </a:stretch>
          </a:blipFill>
        </p:spPr>
        <p:txBody>
          <a:bodyPr/>
          <a:lstStyle/>
          <a:p>
            <a:endParaRPr lang="en-US"/>
          </a:p>
        </p:txBody>
      </p:sp>
      <p:sp>
        <p:nvSpPr>
          <p:cNvPr id="31" name="AutoShape 31"/>
          <p:cNvSpPr/>
          <p:nvPr/>
        </p:nvSpPr>
        <p:spPr>
          <a:xfrm flipV="1">
            <a:off x="20" y="8417815"/>
            <a:ext cx="18288000" cy="19050"/>
          </a:xfrm>
          <a:prstGeom prst="line">
            <a:avLst/>
          </a:prstGeom>
          <a:ln w="38100" cap="flat">
            <a:solidFill>
              <a:srgbClr val="145DA0"/>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1047941" y="3456523"/>
            <a:ext cx="639750" cy="639750"/>
          </a:xfrm>
          <a:custGeom>
            <a:avLst/>
            <a:gdLst/>
            <a:ahLst/>
            <a:cxnLst/>
            <a:rect l="l" t="t" r="r" b="b"/>
            <a:pathLst>
              <a:path w="639750" h="639750">
                <a:moveTo>
                  <a:pt x="0" y="0"/>
                </a:moveTo>
                <a:lnTo>
                  <a:pt x="639750" y="0"/>
                </a:lnTo>
                <a:lnTo>
                  <a:pt x="639750" y="639750"/>
                </a:lnTo>
                <a:lnTo>
                  <a:pt x="0" y="639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47941" y="4296234"/>
            <a:ext cx="648813" cy="648813"/>
          </a:xfrm>
          <a:custGeom>
            <a:avLst/>
            <a:gdLst/>
            <a:ahLst/>
            <a:cxnLst/>
            <a:rect l="l" t="t" r="r" b="b"/>
            <a:pathLst>
              <a:path w="648813" h="648813">
                <a:moveTo>
                  <a:pt x="0" y="0"/>
                </a:moveTo>
                <a:lnTo>
                  <a:pt x="648813" y="0"/>
                </a:lnTo>
                <a:lnTo>
                  <a:pt x="648813" y="648813"/>
                </a:lnTo>
                <a:lnTo>
                  <a:pt x="0" y="6488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8700" y="5199818"/>
            <a:ext cx="658991" cy="658991"/>
          </a:xfrm>
          <a:custGeom>
            <a:avLst/>
            <a:gdLst/>
            <a:ahLst/>
            <a:cxnLst/>
            <a:rect l="l" t="t" r="r" b="b"/>
            <a:pathLst>
              <a:path w="658991" h="658991">
                <a:moveTo>
                  <a:pt x="0" y="0"/>
                </a:moveTo>
                <a:lnTo>
                  <a:pt x="658991" y="0"/>
                </a:lnTo>
                <a:lnTo>
                  <a:pt x="658991" y="658991"/>
                </a:lnTo>
                <a:lnTo>
                  <a:pt x="0" y="658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037763" y="6171487"/>
            <a:ext cx="658991" cy="658991"/>
          </a:xfrm>
          <a:custGeom>
            <a:avLst/>
            <a:gdLst/>
            <a:ahLst/>
            <a:cxnLst/>
            <a:rect l="l" t="t" r="r" b="b"/>
            <a:pathLst>
              <a:path w="658991" h="658991">
                <a:moveTo>
                  <a:pt x="0" y="0"/>
                </a:moveTo>
                <a:lnTo>
                  <a:pt x="658991" y="0"/>
                </a:lnTo>
                <a:lnTo>
                  <a:pt x="658991" y="658990"/>
                </a:lnTo>
                <a:lnTo>
                  <a:pt x="0" y="6589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6" name="Group 6"/>
          <p:cNvGrpSpPr/>
          <p:nvPr/>
        </p:nvGrpSpPr>
        <p:grpSpPr>
          <a:xfrm>
            <a:off x="10009263" y="-770373"/>
            <a:ext cx="12750498" cy="127504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0956129" y="2104373"/>
            <a:ext cx="6885612" cy="6885612"/>
            <a:chOff x="0" y="0"/>
            <a:chExt cx="14840029" cy="14840029"/>
          </a:xfrm>
        </p:grpSpPr>
        <p:sp>
          <p:nvSpPr>
            <p:cNvPr id="10" name="Freeform 10"/>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2D2DB"/>
            </a:solidFill>
          </p:spPr>
          <p:txBody>
            <a:bodyPr/>
            <a:lstStyle/>
            <a:p>
              <a:endParaRPr lang="en-US"/>
            </a:p>
          </p:txBody>
        </p:sp>
        <p:sp>
          <p:nvSpPr>
            <p:cNvPr id="11" name="Freeform 11"/>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2" name="Freeform 12"/>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999491" y="1469069"/>
            <a:ext cx="7447266" cy="1280134"/>
          </a:xfrm>
          <a:prstGeom prst="rect">
            <a:avLst/>
          </a:prstGeom>
        </p:spPr>
        <p:txBody>
          <a:bodyPr lIns="0" tIns="0" rIns="0" bIns="0" rtlCol="0" anchor="t">
            <a:spAutoFit/>
          </a:bodyPr>
          <a:lstStyle/>
          <a:p>
            <a:pPr algn="l">
              <a:lnSpc>
                <a:spcPts val="10170"/>
              </a:lnSpc>
            </a:pPr>
            <a:r>
              <a:rPr lang="en-US" sz="8475" dirty="0">
                <a:solidFill>
                  <a:srgbClr val="145DA0"/>
                </a:solidFill>
                <a:latin typeface="Montserrat Ultra-Bold"/>
                <a:ea typeface="Montserrat Ultra-Bold"/>
                <a:cs typeface="Montserrat Ultra-Bold"/>
                <a:sym typeface="Montserrat Ultra-Bold"/>
              </a:rPr>
              <a:t>Contact Us</a:t>
            </a:r>
          </a:p>
        </p:txBody>
      </p:sp>
      <p:sp>
        <p:nvSpPr>
          <p:cNvPr id="14" name="TextBox 14"/>
          <p:cNvSpPr txBox="1"/>
          <p:nvPr/>
        </p:nvSpPr>
        <p:spPr>
          <a:xfrm>
            <a:off x="1924686" y="3523933"/>
            <a:ext cx="3685958" cy="478524"/>
          </a:xfrm>
          <a:prstGeom prst="rect">
            <a:avLst/>
          </a:prstGeom>
        </p:spPr>
        <p:txBody>
          <a:bodyPr lIns="0" tIns="0" rIns="0" bIns="0" rtlCol="0" anchor="t">
            <a:spAutoFit/>
          </a:bodyPr>
          <a:lstStyle/>
          <a:p>
            <a:pPr algn="just">
              <a:lnSpc>
                <a:spcPts val="3771"/>
              </a:lnSpc>
            </a:pPr>
            <a:r>
              <a:rPr lang="en-US" sz="3142" dirty="0">
                <a:solidFill>
                  <a:srgbClr val="231F20"/>
                </a:solidFill>
                <a:latin typeface="Montserrat Medium"/>
                <a:ea typeface="Montserrat Medium"/>
                <a:cs typeface="Montserrat Medium"/>
                <a:sym typeface="Montserrat Medium"/>
              </a:rPr>
              <a:t>(614) 525-2037</a:t>
            </a:r>
          </a:p>
        </p:txBody>
      </p:sp>
      <p:sp>
        <p:nvSpPr>
          <p:cNvPr id="15" name="TextBox 15"/>
          <p:cNvSpPr txBox="1"/>
          <p:nvPr/>
        </p:nvSpPr>
        <p:spPr>
          <a:xfrm>
            <a:off x="1933749" y="4381444"/>
            <a:ext cx="6513007" cy="465064"/>
          </a:xfrm>
          <a:prstGeom prst="rect">
            <a:avLst/>
          </a:prstGeom>
        </p:spPr>
        <p:txBody>
          <a:bodyPr wrap="square" lIns="0" tIns="0" rIns="0" bIns="0" rtlCol="0" anchor="t">
            <a:spAutoFit/>
          </a:bodyPr>
          <a:lstStyle/>
          <a:p>
            <a:pPr algn="just">
              <a:lnSpc>
                <a:spcPts val="3771"/>
              </a:lnSpc>
            </a:pPr>
            <a:r>
              <a:rPr lang="en-US" sz="3142" dirty="0">
                <a:solidFill>
                  <a:srgbClr val="231F20"/>
                </a:solidFill>
                <a:latin typeface="Montserrat Medium"/>
                <a:ea typeface="Montserrat Medium"/>
                <a:cs typeface="Montserrat Medium"/>
                <a:sym typeface="Montserrat Medium"/>
              </a:rPr>
              <a:t>Coroner.franklincountyohio.gov</a:t>
            </a:r>
          </a:p>
        </p:txBody>
      </p:sp>
      <p:sp>
        <p:nvSpPr>
          <p:cNvPr id="16" name="TextBox 16"/>
          <p:cNvSpPr txBox="1"/>
          <p:nvPr/>
        </p:nvSpPr>
        <p:spPr>
          <a:xfrm>
            <a:off x="1933750" y="5326796"/>
            <a:ext cx="7754548" cy="465064"/>
          </a:xfrm>
          <a:prstGeom prst="rect">
            <a:avLst/>
          </a:prstGeom>
        </p:spPr>
        <p:txBody>
          <a:bodyPr wrap="square" lIns="0" tIns="0" rIns="0" bIns="0" rtlCol="0" anchor="t">
            <a:spAutoFit/>
          </a:bodyPr>
          <a:lstStyle/>
          <a:p>
            <a:pPr algn="just">
              <a:lnSpc>
                <a:spcPts val="3771"/>
              </a:lnSpc>
            </a:pPr>
            <a:r>
              <a:rPr lang="en-US" sz="3142" dirty="0">
                <a:solidFill>
                  <a:srgbClr val="231F20"/>
                </a:solidFill>
                <a:latin typeface="Montserrat Medium"/>
                <a:ea typeface="Montserrat Medium"/>
                <a:cs typeface="Montserrat Medium"/>
                <a:sym typeface="Montserrat Medium"/>
              </a:rPr>
              <a:t>Dallas.Allen@franklincountyohio.gov</a:t>
            </a:r>
          </a:p>
        </p:txBody>
      </p:sp>
      <p:sp>
        <p:nvSpPr>
          <p:cNvPr id="17" name="TextBox 17"/>
          <p:cNvSpPr txBox="1"/>
          <p:nvPr/>
        </p:nvSpPr>
        <p:spPr>
          <a:xfrm>
            <a:off x="1933750" y="6309593"/>
            <a:ext cx="5332072" cy="952377"/>
          </a:xfrm>
          <a:prstGeom prst="rect">
            <a:avLst/>
          </a:prstGeom>
        </p:spPr>
        <p:txBody>
          <a:bodyPr lIns="0" tIns="0" rIns="0" bIns="0" rtlCol="0" anchor="t">
            <a:spAutoFit/>
          </a:bodyPr>
          <a:lstStyle/>
          <a:p>
            <a:pPr algn="just">
              <a:lnSpc>
                <a:spcPts val="3771"/>
              </a:lnSpc>
            </a:pPr>
            <a:r>
              <a:rPr lang="en-US" sz="3142" dirty="0">
                <a:solidFill>
                  <a:srgbClr val="231F20"/>
                </a:solidFill>
                <a:latin typeface="Montserrat Medium"/>
                <a:ea typeface="Montserrat Medium"/>
                <a:cs typeface="Montserrat Medium"/>
                <a:sym typeface="Montserrat Medium"/>
              </a:rPr>
              <a:t>2090 Frank Rd.</a:t>
            </a:r>
          </a:p>
          <a:p>
            <a:pPr algn="just">
              <a:lnSpc>
                <a:spcPts val="3771"/>
              </a:lnSpc>
            </a:pPr>
            <a:r>
              <a:rPr lang="en-US" sz="3142" dirty="0">
                <a:solidFill>
                  <a:srgbClr val="231F20"/>
                </a:solidFill>
                <a:latin typeface="Montserrat Medium"/>
                <a:ea typeface="Montserrat Medium"/>
                <a:cs typeface="Montserrat Medium"/>
                <a:sym typeface="Montserrat Medium"/>
              </a:rPr>
              <a:t>Columbus, OH. 43223</a:t>
            </a:r>
          </a:p>
        </p:txBody>
      </p:sp>
      <p:grpSp>
        <p:nvGrpSpPr>
          <p:cNvPr id="18" name="Group 18"/>
          <p:cNvGrpSpPr/>
          <p:nvPr/>
        </p:nvGrpSpPr>
        <p:grpSpPr>
          <a:xfrm>
            <a:off x="-912502" y="8895813"/>
            <a:ext cx="11811836" cy="1048357"/>
            <a:chOff x="0" y="0"/>
            <a:chExt cx="5203680" cy="461852"/>
          </a:xfrm>
        </p:grpSpPr>
        <p:sp>
          <p:nvSpPr>
            <p:cNvPr id="19" name="Freeform 19"/>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20" name="TextBox 20"/>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832143" y="9020564"/>
            <a:ext cx="1915438" cy="798856"/>
          </a:xfrm>
          <a:custGeom>
            <a:avLst/>
            <a:gdLst/>
            <a:ahLst/>
            <a:cxnLst/>
            <a:rect l="l" t="t" r="r" b="b"/>
            <a:pathLst>
              <a:path w="1915438" h="798856">
                <a:moveTo>
                  <a:pt x="0" y="0"/>
                </a:moveTo>
                <a:lnTo>
                  <a:pt x="1915437" y="0"/>
                </a:lnTo>
                <a:lnTo>
                  <a:pt x="1915437" y="798855"/>
                </a:lnTo>
                <a:lnTo>
                  <a:pt x="0" y="798855"/>
                </a:lnTo>
                <a:lnTo>
                  <a:pt x="0" y="0"/>
                </a:lnTo>
                <a:close/>
              </a:path>
            </a:pathLst>
          </a:custGeom>
          <a:blipFill>
            <a:blip r:embed="rId10"/>
            <a:stretch>
              <a:fillRect/>
            </a:stretch>
          </a:blipFill>
        </p:spPr>
        <p:txBody>
          <a:bodyPr/>
          <a:lstStyle/>
          <a:p>
            <a:endParaRPr lang="en-US"/>
          </a:p>
        </p:txBody>
      </p:sp>
      <p:sp>
        <p:nvSpPr>
          <p:cNvPr id="22" name="Freeform 22"/>
          <p:cNvSpPr/>
          <p:nvPr/>
        </p:nvSpPr>
        <p:spPr>
          <a:xfrm>
            <a:off x="4121285" y="9059896"/>
            <a:ext cx="2622912" cy="720191"/>
          </a:xfrm>
          <a:custGeom>
            <a:avLst/>
            <a:gdLst/>
            <a:ahLst/>
            <a:cxnLst/>
            <a:rect l="l" t="t" r="r" b="b"/>
            <a:pathLst>
              <a:path w="2622912" h="720191">
                <a:moveTo>
                  <a:pt x="0" y="0"/>
                </a:moveTo>
                <a:lnTo>
                  <a:pt x="2622912" y="0"/>
                </a:lnTo>
                <a:lnTo>
                  <a:pt x="2622912" y="720191"/>
                </a:lnTo>
                <a:lnTo>
                  <a:pt x="0" y="720191"/>
                </a:lnTo>
                <a:lnTo>
                  <a:pt x="0" y="0"/>
                </a:lnTo>
                <a:close/>
              </a:path>
            </a:pathLst>
          </a:custGeom>
          <a:blipFill>
            <a:blip r:embed="rId11"/>
            <a:stretch>
              <a:fillRect l="-4871" t="-18382" r="-10635" b="-26749"/>
            </a:stretch>
          </a:blipFill>
        </p:spPr>
        <p:txBody>
          <a:bodyPr/>
          <a:lstStyle/>
          <a:p>
            <a:endParaRPr lang="en-US"/>
          </a:p>
        </p:txBody>
      </p:sp>
      <p:sp>
        <p:nvSpPr>
          <p:cNvPr id="23" name="Freeform 23"/>
          <p:cNvSpPr/>
          <p:nvPr/>
        </p:nvSpPr>
        <p:spPr>
          <a:xfrm>
            <a:off x="7644403" y="9109799"/>
            <a:ext cx="2639939" cy="620386"/>
          </a:xfrm>
          <a:custGeom>
            <a:avLst/>
            <a:gdLst/>
            <a:ahLst/>
            <a:cxnLst/>
            <a:rect l="l" t="t" r="r" b="b"/>
            <a:pathLst>
              <a:path w="2639939" h="620386">
                <a:moveTo>
                  <a:pt x="0" y="0"/>
                </a:moveTo>
                <a:lnTo>
                  <a:pt x="2639939" y="0"/>
                </a:lnTo>
                <a:lnTo>
                  <a:pt x="2639939" y="620385"/>
                </a:lnTo>
                <a:lnTo>
                  <a:pt x="0" y="620385"/>
                </a:lnTo>
                <a:lnTo>
                  <a:pt x="0" y="0"/>
                </a:lnTo>
                <a:close/>
              </a:path>
            </a:pathLst>
          </a:custGeom>
          <a:blipFill>
            <a:blip r:embed="rId12"/>
            <a:stretch>
              <a:fillRect/>
            </a:stretch>
          </a:blipFill>
        </p:spPr>
        <p:txBody>
          <a:bodyPr/>
          <a:lstStyle/>
          <a:p>
            <a:endParaRPr lang="en-US"/>
          </a:p>
        </p:txBody>
      </p:sp>
      <p:sp>
        <p:nvSpPr>
          <p:cNvPr id="24" name="AutoShape 24"/>
          <p:cNvSpPr/>
          <p:nvPr/>
        </p:nvSpPr>
        <p:spPr>
          <a:xfrm flipV="1">
            <a:off x="-33841" y="8805404"/>
            <a:ext cx="10933187" cy="11389"/>
          </a:xfrm>
          <a:prstGeom prst="line">
            <a:avLst/>
          </a:prstGeom>
          <a:ln w="19050" cap="flat">
            <a:solidFill>
              <a:srgbClr val="145DA0"/>
            </a:solidFill>
            <a:prstDash val="solid"/>
            <a:headEnd type="none" w="sm" len="sm"/>
            <a:tailEnd type="none" w="sm" len="sm"/>
          </a:ln>
        </p:spPr>
        <p:txBody>
          <a:bodyPr/>
          <a:lstStyle/>
          <a:p>
            <a:endParaRPr lang="en-US"/>
          </a:p>
        </p:txBody>
      </p:sp>
      <p:pic>
        <p:nvPicPr>
          <p:cNvPr id="26" name="Picture 25" descr="Logo&#10;&#10;Description automatically generated">
            <a:extLst>
              <a:ext uri="{FF2B5EF4-FFF2-40B4-BE49-F238E27FC236}">
                <a16:creationId xmlns:a16="http://schemas.microsoft.com/office/drawing/2014/main" id="{3FD0A4AD-DB8A-6A5B-7608-77D6459617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06733" y="1866900"/>
            <a:ext cx="7303930" cy="73294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4000500" cy="862081"/>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Objectives</a:t>
            </a:r>
          </a:p>
        </p:txBody>
      </p:sp>
      <p:sp>
        <p:nvSpPr>
          <p:cNvPr id="12" name="TextBox 12"/>
          <p:cNvSpPr txBox="1"/>
          <p:nvPr/>
        </p:nvSpPr>
        <p:spPr>
          <a:xfrm>
            <a:off x="783854" y="2365241"/>
            <a:ext cx="15903946" cy="6298776"/>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Define the Suicide Fatality Review and discuss how it can impact suicide prevention</a:t>
            </a:r>
          </a:p>
          <a:p>
            <a:pPr marL="291436" lvl="1" algn="l">
              <a:lnSpc>
                <a:spcPts val="3779"/>
              </a:lnSpc>
            </a:pPr>
            <a:endParaRPr lang="en-US" sz="2800" dirty="0">
              <a:solidFill>
                <a:srgbClr val="000000"/>
              </a:solidFill>
              <a:latin typeface="Montserrat"/>
              <a:ea typeface="Montserrat"/>
              <a:cs typeface="Montserrat"/>
              <a:sym typeface="Montserrat"/>
            </a:endParaRPr>
          </a:p>
          <a:p>
            <a:pPr marL="291436" lvl="1" algn="l">
              <a:lnSpc>
                <a:spcPts val="3779"/>
              </a:lnSpc>
            </a:pPr>
            <a:endParaRPr lang="en-US" sz="28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Review how the Ohio Revised Code supports local fatality review efforts</a:t>
            </a:r>
          </a:p>
          <a:p>
            <a:pPr marL="291436" lvl="1" algn="l">
              <a:lnSpc>
                <a:spcPts val="3779"/>
              </a:lnSpc>
            </a:pPr>
            <a:endParaRPr lang="en-US" sz="2800" dirty="0">
              <a:solidFill>
                <a:srgbClr val="000000"/>
              </a:solidFill>
              <a:latin typeface="Montserrat"/>
              <a:ea typeface="Montserrat"/>
              <a:cs typeface="Montserrat"/>
              <a:sym typeface="Montserrat"/>
            </a:endParaRPr>
          </a:p>
          <a:p>
            <a:pPr marL="291436" lvl="1" algn="l">
              <a:lnSpc>
                <a:spcPts val="3779"/>
              </a:lnSpc>
            </a:pPr>
            <a:endParaRPr lang="en-US" sz="28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Examine important roles and responsibilities of the Suicide Fatality Review committee</a:t>
            </a:r>
          </a:p>
          <a:p>
            <a:pPr marL="748636" lvl="1" indent="-457200" algn="l">
              <a:lnSpc>
                <a:spcPts val="3779"/>
              </a:lnSpc>
              <a:buFont typeface="Wingdings" panose="05000000000000000000" pitchFamily="2" charset="2"/>
              <a:buChar char="Ø"/>
            </a:pPr>
            <a:endParaRPr lang="en-US" sz="2800" dirty="0">
              <a:solidFill>
                <a:srgbClr val="000000"/>
              </a:solidFill>
              <a:latin typeface="Montserrat"/>
              <a:ea typeface="Montserrat"/>
              <a:cs typeface="Montserrat"/>
              <a:sym typeface="Montserrat"/>
            </a:endParaRPr>
          </a:p>
          <a:p>
            <a:pPr marL="291436" lvl="1" algn="l">
              <a:lnSpc>
                <a:spcPts val="3779"/>
              </a:lnSpc>
            </a:pPr>
            <a:endParaRPr lang="en-US" sz="28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Explore key partner engagement and recruiting which can be utilized to improve local recommendations</a:t>
            </a:r>
          </a:p>
          <a:p>
            <a:pPr marL="748636" lvl="1"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7962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Fatality Reviews</a:t>
            </a:r>
          </a:p>
        </p:txBody>
      </p:sp>
      <p:sp>
        <p:nvSpPr>
          <p:cNvPr id="12" name="TextBox 12"/>
          <p:cNvSpPr txBox="1"/>
          <p:nvPr/>
        </p:nvSpPr>
        <p:spPr>
          <a:xfrm>
            <a:off x="724446" y="2450005"/>
            <a:ext cx="15190049" cy="6298776"/>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Literature shows importance of fatality reviews in revealing needs for new policies, prevention, harm reduction. Currently Ohio mandates numerous fatality reviews</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Project DAWN to Franklin County, RREACT, HOPE task force, naloxone and educational outreach</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Time constraints of the coroner show a need for regional reviews and a system of specialists throughout the state to add valuable information not otherwise obtained through the normal system</a:t>
            </a: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8648700" cy="854016"/>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Suicide Fatality Review</a:t>
            </a:r>
          </a:p>
        </p:txBody>
      </p:sp>
      <p:sp>
        <p:nvSpPr>
          <p:cNvPr id="12" name="TextBox 12"/>
          <p:cNvSpPr txBox="1"/>
          <p:nvPr/>
        </p:nvSpPr>
        <p:spPr>
          <a:xfrm>
            <a:off x="808435" y="2377531"/>
            <a:ext cx="11527638" cy="451021"/>
          </a:xfrm>
          <a:prstGeom prst="rect">
            <a:avLst/>
          </a:prstGeom>
        </p:spPr>
        <p:txBody>
          <a:bodyPr lIns="0" tIns="0" rIns="0" bIns="0" rtlCol="0" anchor="t">
            <a:spAutoFit/>
          </a:bodyPr>
          <a:lstStyle/>
          <a:p>
            <a:pPr marL="291436" lvl="1" algn="l">
              <a:lnSpc>
                <a:spcPts val="3779"/>
              </a:lnSpc>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1" name="TextBox 20">
            <a:extLst>
              <a:ext uri="{FF2B5EF4-FFF2-40B4-BE49-F238E27FC236}">
                <a16:creationId xmlns:a16="http://schemas.microsoft.com/office/drawing/2014/main" id="{967D6EDA-FC8C-21DE-C90F-2B70406DAE11}"/>
              </a:ext>
            </a:extLst>
          </p:cNvPr>
          <p:cNvSpPr txBox="1"/>
          <p:nvPr/>
        </p:nvSpPr>
        <p:spPr>
          <a:xfrm>
            <a:off x="826698" y="2377531"/>
            <a:ext cx="11670101" cy="5570756"/>
          </a:xfrm>
          <a:prstGeom prst="rect">
            <a:avLst/>
          </a:prstGeom>
          <a:noFill/>
        </p:spPr>
        <p:txBody>
          <a:bodyPr wrap="square">
            <a:spAutoFit/>
          </a:bodyPr>
          <a:lstStyle/>
          <a:p>
            <a:r>
              <a:rPr lang="en-US" sz="2800" b="1" dirty="0"/>
              <a:t>Purpose</a:t>
            </a:r>
            <a:r>
              <a:rPr lang="en-US" sz="2800" dirty="0"/>
              <a:t>: To decrease the incidence of preventable suicide deaths by promoting cooperation, collaboration, and communication between all groups, professions, agencies, or entities engaged in suicide prevention, education, or treatment efforts</a:t>
            </a:r>
            <a:r>
              <a:rPr lang="en-US" sz="3200" dirty="0"/>
              <a:t>.</a:t>
            </a:r>
          </a:p>
          <a:p>
            <a:endParaRPr lang="en-US" sz="2400" dirty="0"/>
          </a:p>
          <a:p>
            <a:pPr marL="342900" indent="-342900">
              <a:buFont typeface="Wingdings" panose="05000000000000000000" pitchFamily="2" charset="2"/>
              <a:buChar char="Ø"/>
            </a:pPr>
            <a:r>
              <a:rPr lang="en-US" sz="2400" dirty="0">
                <a:latin typeface="Montserrat" panose="00000500000000000000" pitchFamily="2" charset="0"/>
              </a:rPr>
              <a:t>An important element of public health is to define the health issues that are prevalent in any given community</a:t>
            </a:r>
          </a:p>
          <a:p>
            <a:endParaRPr lang="en-US" sz="2400" dirty="0">
              <a:latin typeface="Montserrat" panose="00000500000000000000" pitchFamily="2" charset="0"/>
            </a:endParaRPr>
          </a:p>
          <a:p>
            <a:pPr marL="342900" indent="-342900">
              <a:buFont typeface="Wingdings" panose="05000000000000000000" pitchFamily="2" charset="2"/>
              <a:buChar char="Ø"/>
            </a:pPr>
            <a:r>
              <a:rPr lang="en-US" sz="2400" dirty="0">
                <a:latin typeface="Montserrat" panose="00000500000000000000" pitchFamily="2" charset="0"/>
              </a:rPr>
              <a:t>A Suicide Fatality Review (SFR) is a critical component of a public health approach to community-based suicide prevention</a:t>
            </a:r>
          </a:p>
          <a:p>
            <a:pPr marL="342900" indent="-342900">
              <a:buFont typeface="Wingdings" panose="05000000000000000000" pitchFamily="2" charset="2"/>
              <a:buChar char="Ø"/>
            </a:pPr>
            <a:endParaRPr lang="en-US" sz="2400" dirty="0">
              <a:latin typeface="Montserrat" panose="00000500000000000000" pitchFamily="2" charset="0"/>
            </a:endParaRPr>
          </a:p>
          <a:p>
            <a:pPr marL="342900" indent="-342900">
              <a:buFont typeface="Wingdings" panose="05000000000000000000" pitchFamily="2" charset="2"/>
              <a:buChar char="Ø"/>
            </a:pPr>
            <a:r>
              <a:rPr lang="en-US" sz="2400" dirty="0">
                <a:latin typeface="Montserrat" panose="00000500000000000000" pitchFamily="2" charset="0"/>
              </a:rPr>
              <a:t>Data collected from SFR’s will lead to a more thorough understanding of factors associated with suicide deaths in the community</a:t>
            </a:r>
          </a:p>
          <a:p>
            <a:endParaRPr lang="en-US" sz="2400" dirty="0"/>
          </a:p>
        </p:txBody>
      </p:sp>
      <p:pic>
        <p:nvPicPr>
          <p:cNvPr id="22" name="Picture 21">
            <a:extLst>
              <a:ext uri="{FF2B5EF4-FFF2-40B4-BE49-F238E27FC236}">
                <a16:creationId xmlns:a16="http://schemas.microsoft.com/office/drawing/2014/main" id="{37AF4156-BDD4-1BD6-D095-5DA1B2BDA525}"/>
              </a:ext>
            </a:extLst>
          </p:cNvPr>
          <p:cNvPicPr>
            <a:picLocks noChangeAspect="1"/>
          </p:cNvPicPr>
          <p:nvPr/>
        </p:nvPicPr>
        <p:blipFill>
          <a:blip r:embed="rId10"/>
          <a:stretch>
            <a:fillRect/>
          </a:stretch>
        </p:blipFill>
        <p:spPr>
          <a:xfrm>
            <a:off x="13165037" y="2933700"/>
            <a:ext cx="4530076" cy="40677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7962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Ohio Revised Code</a:t>
            </a:r>
          </a:p>
        </p:txBody>
      </p:sp>
      <p:sp>
        <p:nvSpPr>
          <p:cNvPr id="12" name="TextBox 12"/>
          <p:cNvSpPr txBox="1"/>
          <p:nvPr/>
        </p:nvSpPr>
        <p:spPr>
          <a:xfrm>
            <a:off x="724446" y="2450005"/>
            <a:ext cx="15190049" cy="4349524"/>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The SFR was legislated by HB 110 in the 134</a:t>
            </a:r>
            <a:r>
              <a:rPr lang="en-US" sz="2800" baseline="30000" dirty="0">
                <a:solidFill>
                  <a:srgbClr val="000000"/>
                </a:solidFill>
                <a:latin typeface="Montserrat"/>
                <a:ea typeface="Montserrat"/>
                <a:cs typeface="Montserrat"/>
                <a:sym typeface="Montserrat"/>
              </a:rPr>
              <a:t>th</a:t>
            </a:r>
            <a:r>
              <a:rPr lang="en-US" sz="2800" dirty="0">
                <a:solidFill>
                  <a:srgbClr val="000000"/>
                </a:solidFill>
                <a:latin typeface="Montserrat"/>
                <a:ea typeface="Montserrat"/>
                <a:cs typeface="Montserrat"/>
                <a:sym typeface="Montserrat"/>
              </a:rPr>
              <a:t> Ohio General Assembly which became effective June 30, 2021</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Provisions for the SFR are like those described for the Overdose Fatality Review</a:t>
            </a:r>
          </a:p>
          <a:p>
            <a:pPr algn="l">
              <a:lnSpc>
                <a:spcPts val="3779"/>
              </a:lnSpc>
            </a:pPr>
            <a:endParaRPr lang="en-US" sz="2800" dirty="0">
              <a:solidFill>
                <a:srgbClr val="000000"/>
              </a:solidFill>
              <a:latin typeface="Montserrat"/>
              <a:ea typeface="Montserrat"/>
              <a:cs typeface="Montserrat"/>
              <a:sym typeface="Montserrat"/>
            </a:endParaRP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The legislation around the SFR process is designed to be a living document</a:t>
            </a: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28594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07061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Important Committee Roles</a:t>
            </a:r>
          </a:p>
        </p:txBody>
      </p:sp>
      <p:sp>
        <p:nvSpPr>
          <p:cNvPr id="12" name="TextBox 12"/>
          <p:cNvSpPr txBox="1"/>
          <p:nvPr/>
        </p:nvSpPr>
        <p:spPr>
          <a:xfrm>
            <a:off x="724446" y="2450005"/>
            <a:ext cx="15190049" cy="6298776"/>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b="1" dirty="0">
                <a:solidFill>
                  <a:srgbClr val="000000"/>
                </a:solidFill>
                <a:latin typeface="Montserrat"/>
                <a:ea typeface="Montserrat"/>
                <a:cs typeface="Montserrat"/>
                <a:sym typeface="Montserrat"/>
              </a:rPr>
              <a:t>Section 307.641 </a:t>
            </a:r>
            <a:r>
              <a:rPr lang="en-US" sz="2800" dirty="0">
                <a:solidFill>
                  <a:srgbClr val="000000"/>
                </a:solidFill>
                <a:latin typeface="Montserrat"/>
                <a:ea typeface="Montserrat"/>
                <a:cs typeface="Montserrat"/>
                <a:sym typeface="Montserrat"/>
              </a:rPr>
              <a:t>of the ORC includes three important sections that should be reviewed when establishing SFR committees:</a:t>
            </a:r>
            <a:endParaRPr lang="en-US" sz="1600" dirty="0">
              <a:solidFill>
                <a:srgbClr val="000000"/>
              </a:solidFill>
              <a:latin typeface="Montserrat"/>
              <a:ea typeface="Montserrat"/>
              <a:cs typeface="Montserrat"/>
              <a:sym typeface="Montserrat"/>
            </a:endParaRP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Section A: Establishment of a review by County Commissioners</a:t>
            </a: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Section B: Allowance of a regional SFR committee</a:t>
            </a: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Section C: Allowing boards that pre-date the legislation to continue</a:t>
            </a:r>
          </a:p>
          <a:p>
            <a:pPr marL="914400" lvl="1" indent="-457200">
              <a:lnSpc>
                <a:spcPts val="3779"/>
              </a:lnSpc>
              <a:buFont typeface="Wingdings" panose="05000000000000000000" pitchFamily="2" charset="2"/>
              <a:buChar char="Ø"/>
            </a:pPr>
            <a:endParaRPr lang="en-US" sz="2800" dirty="0">
              <a:solidFill>
                <a:srgbClr val="000000"/>
              </a:solidFill>
              <a:latin typeface="Montserrat"/>
              <a:ea typeface="Montserrat"/>
              <a:cs typeface="Montserrat"/>
              <a:sym typeface="Montserrat"/>
            </a:endParaRPr>
          </a:p>
          <a:p>
            <a:pPr marL="457200" indent="-457200">
              <a:lnSpc>
                <a:spcPts val="3779"/>
              </a:lnSpc>
              <a:buFont typeface="Wingdings" panose="05000000000000000000" pitchFamily="2" charset="2"/>
              <a:buChar char="Ø"/>
            </a:pPr>
            <a:r>
              <a:rPr lang="en-US" sz="2800" b="1" dirty="0">
                <a:solidFill>
                  <a:srgbClr val="000000"/>
                </a:solidFill>
                <a:latin typeface="Montserrat"/>
                <a:ea typeface="Montserrat"/>
                <a:cs typeface="Montserrat"/>
                <a:sym typeface="Montserrat"/>
              </a:rPr>
              <a:t>Section 307.642 </a:t>
            </a:r>
            <a:r>
              <a:rPr lang="en-US" sz="2800" dirty="0">
                <a:solidFill>
                  <a:srgbClr val="000000"/>
                </a:solidFill>
                <a:latin typeface="Montserrat"/>
                <a:ea typeface="Montserrat"/>
                <a:cs typeface="Montserrat"/>
                <a:sym typeface="Montserrat"/>
              </a:rPr>
              <a:t>of the ORC provides clear requirements that describe membership of SFR committees:</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Chief of police or County Sheriff</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A public health official</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The executive director of the local ADAMH board</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A physician authorized under ORC Chapter 4731 to practice medicine</a:t>
            </a: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00510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1010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Chairperson vs. Facilitator</a:t>
            </a:r>
          </a:p>
        </p:txBody>
      </p:sp>
      <p:sp>
        <p:nvSpPr>
          <p:cNvPr id="12" name="TextBox 12"/>
          <p:cNvSpPr txBox="1"/>
          <p:nvPr/>
        </p:nvSpPr>
        <p:spPr>
          <a:xfrm>
            <a:off x="724446" y="2450005"/>
            <a:ext cx="15190049" cy="6786088"/>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The ORC (</a:t>
            </a:r>
            <a:r>
              <a:rPr lang="en-US" sz="2800" b="1" dirty="0">
                <a:solidFill>
                  <a:srgbClr val="000000"/>
                </a:solidFill>
                <a:latin typeface="Montserrat"/>
                <a:ea typeface="Montserrat"/>
                <a:cs typeface="Montserrat"/>
                <a:sym typeface="Montserrat"/>
              </a:rPr>
              <a:t>Section 307.644</a:t>
            </a:r>
            <a:r>
              <a:rPr lang="en-US" sz="2800" dirty="0">
                <a:solidFill>
                  <a:srgbClr val="000000"/>
                </a:solidFill>
                <a:latin typeface="Montserrat"/>
                <a:ea typeface="Montserrat"/>
                <a:cs typeface="Montserrat"/>
                <a:sym typeface="Montserrat"/>
              </a:rPr>
              <a:t>) has a clear requirement that the health commissioner or a designee of the health commissioner must be the chairperson of the review committee</a:t>
            </a: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Meetings are planned effectively</a:t>
            </a: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Meeting is conducted according to legislation</a:t>
            </a:r>
          </a:p>
          <a:p>
            <a:pPr marL="1371600"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Ensure that matters are dealt with in an orderly, efficient manner.</a:t>
            </a: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The SFR Facilitator may or may not be the chairperson</a:t>
            </a: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Include at least one SFR committee member that is trained in trauma-informed care</a:t>
            </a:r>
          </a:p>
          <a:p>
            <a:pPr algn="l">
              <a:lnSpc>
                <a:spcPts val="3779"/>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1808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27635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Implementation Phase</a:t>
            </a:r>
          </a:p>
        </p:txBody>
      </p:sp>
      <p:sp>
        <p:nvSpPr>
          <p:cNvPr id="12" name="TextBox 12"/>
          <p:cNvSpPr txBox="1"/>
          <p:nvPr/>
        </p:nvSpPr>
        <p:spPr>
          <a:xfrm>
            <a:off x="724446" y="2450005"/>
            <a:ext cx="15190049" cy="6480685"/>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Implementation of the SFR recommendations is </a:t>
            </a:r>
            <a:r>
              <a:rPr lang="en-US" sz="2800" b="1" u="sng" dirty="0">
                <a:solidFill>
                  <a:srgbClr val="000000"/>
                </a:solidFill>
                <a:latin typeface="Montserrat"/>
                <a:ea typeface="Montserrat"/>
                <a:cs typeface="Montserrat"/>
                <a:sym typeface="Montserrat"/>
              </a:rPr>
              <a:t>vital</a:t>
            </a:r>
            <a:endParaRPr lang="en-US" sz="2800" dirty="0">
              <a:solidFill>
                <a:srgbClr val="000000"/>
              </a:solidFill>
              <a:latin typeface="Montserrat"/>
              <a:ea typeface="Montserrat"/>
              <a:cs typeface="Montserrat"/>
              <a:sym typeface="Montserrat"/>
            </a:endParaRPr>
          </a:p>
          <a:p>
            <a:pPr algn="l">
              <a:lnSpc>
                <a:spcPct val="200000"/>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Effective SFR committees rely heavily on active participation from members</a:t>
            </a:r>
          </a:p>
          <a:p>
            <a:pPr algn="l">
              <a:lnSpc>
                <a:spcPct val="150000"/>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Utilization of local suicide prevention coalitions</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Education</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Communication</a:t>
            </a:r>
          </a:p>
          <a:p>
            <a:pPr marL="1371600"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Data &amp; Research</a:t>
            </a:r>
          </a:p>
          <a:p>
            <a:pPr marL="457200" indent="-457200">
              <a:lnSpc>
                <a:spcPct val="150000"/>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a:p>
            <a:pPr marL="457200"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ODH Annual Reporting</a:t>
            </a:r>
          </a:p>
          <a:p>
            <a:pPr marL="1371600" lvl="2" indent="-457200">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9" name="Picture 8" descr="A group of people posing for a photo&#10;&#10;Description automatically generated">
            <a:extLst>
              <a:ext uri="{FF2B5EF4-FFF2-40B4-BE49-F238E27FC236}">
                <a16:creationId xmlns:a16="http://schemas.microsoft.com/office/drawing/2014/main" id="{71A0780A-DA8E-9A2C-8457-8E7749DD6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34086" y="4802010"/>
            <a:ext cx="5732106" cy="3510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527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00203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Key Partner Engagement</a:t>
            </a:r>
          </a:p>
        </p:txBody>
      </p:sp>
      <p:sp>
        <p:nvSpPr>
          <p:cNvPr id="12" name="TextBox 12"/>
          <p:cNvSpPr txBox="1"/>
          <p:nvPr/>
        </p:nvSpPr>
        <p:spPr>
          <a:xfrm>
            <a:off x="724446" y="2450005"/>
            <a:ext cx="15190049" cy="5472908"/>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Identify key partners</a:t>
            </a:r>
          </a:p>
          <a:p>
            <a:pPr marL="457200" indent="-457200" algn="l">
              <a:lnSpc>
                <a:spcPct val="150000"/>
              </a:lnSpc>
              <a:buFont typeface="Wingdings" panose="05000000000000000000" pitchFamily="2" charset="2"/>
              <a:buChar char="Ø"/>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Determine desired level of engagement</a:t>
            </a:r>
          </a:p>
          <a:p>
            <a:pPr marL="457200" indent="-457200" algn="l">
              <a:lnSpc>
                <a:spcPct val="150000"/>
              </a:lnSpc>
              <a:buFont typeface="Wingdings" panose="05000000000000000000" pitchFamily="2" charset="2"/>
              <a:buChar char="Ø"/>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Understand potential barriers and enablers</a:t>
            </a:r>
          </a:p>
          <a:p>
            <a:pPr algn="l">
              <a:lnSpc>
                <a:spcPct val="150000"/>
              </a:lnSpc>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Engagement logistics</a:t>
            </a:r>
          </a:p>
          <a:p>
            <a:pPr marL="457200" indent="-457200" algn="l">
              <a:lnSpc>
                <a:spcPct val="150000"/>
              </a:lnSpc>
              <a:buFont typeface="Wingdings" panose="05000000000000000000" pitchFamily="2" charset="2"/>
              <a:buChar char="Ø"/>
            </a:pPr>
            <a:endParaRPr lang="en-US" sz="28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Clearly communicate objectives and principles</a:t>
            </a:r>
            <a:endParaRPr lang="en-US" sz="2699"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a:extLst>
              <a:ext uri="{FF2B5EF4-FFF2-40B4-BE49-F238E27FC236}">
                <a16:creationId xmlns:a16="http://schemas.microsoft.com/office/drawing/2014/main" id="{6D3D7BD1-B5A8-796A-ECC2-92D59940465E}"/>
              </a:ext>
            </a:extLst>
          </p:cNvPr>
          <p:cNvPicPr>
            <a:picLocks noChangeAspect="1"/>
          </p:cNvPicPr>
          <p:nvPr/>
        </p:nvPicPr>
        <p:blipFill>
          <a:blip r:embed="rId10"/>
          <a:stretch>
            <a:fillRect/>
          </a:stretch>
        </p:blipFill>
        <p:spPr>
          <a:xfrm>
            <a:off x="10857271" y="2809068"/>
            <a:ext cx="6733322" cy="4583186"/>
          </a:xfrm>
          <a:prstGeom prst="rect">
            <a:avLst/>
          </a:prstGeom>
        </p:spPr>
      </p:pic>
    </p:spTree>
    <p:extLst>
      <p:ext uri="{BB962C8B-B14F-4D97-AF65-F5344CB8AC3E}">
        <p14:creationId xmlns:p14="http://schemas.microsoft.com/office/powerpoint/2010/main" val="3882598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F2B89DD2D8C4492928E1BC4130F1C" ma:contentTypeVersion="18" ma:contentTypeDescription="Create a new document." ma:contentTypeScope="" ma:versionID="6c934f7a17a66da8ca910ca723b05fa8">
  <xsd:schema xmlns:xsd="http://www.w3.org/2001/XMLSchema" xmlns:xs="http://www.w3.org/2001/XMLSchema" xmlns:p="http://schemas.microsoft.com/office/2006/metadata/properties" xmlns:ns2="ec9b89ea-7ffe-4e99-8726-783532f2f74b" xmlns:ns3="8bf79b80-29e5-436c-bdcd-160857f4f0e5" targetNamespace="http://schemas.microsoft.com/office/2006/metadata/properties" ma:root="true" ma:fieldsID="f1e0fe955ae0f2b4bc8f52ca16b6c674" ns2:_="" ns3:_="">
    <xsd:import namespace="ec9b89ea-7ffe-4e99-8726-783532f2f74b"/>
    <xsd:import namespace="8bf79b80-29e5-436c-bdcd-160857f4f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89ea-7ffe-4e99-8726-783532f2f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77c9d-87c5-4a7a-bc3d-66fdfa0a5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79b80-29e5-436c-bdcd-160857f4f0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466d5-6306-4bb4-bf09-c0e1675dd215}" ma:internalName="TaxCatchAll" ma:showField="CatchAllData" ma:web="8bf79b80-29e5-436c-bdcd-160857f4f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9b89ea-7ffe-4e99-8726-783532f2f74b">
      <Terms xmlns="http://schemas.microsoft.com/office/infopath/2007/PartnerControls"/>
    </lcf76f155ced4ddcb4097134ff3c332f>
    <TaxCatchAll xmlns="8bf79b80-29e5-436c-bdcd-160857f4f0e5" xsi:nil="true"/>
  </documentManagement>
</p:properties>
</file>

<file path=customXml/itemProps1.xml><?xml version="1.0" encoding="utf-8"?>
<ds:datastoreItem xmlns:ds="http://schemas.openxmlformats.org/officeDocument/2006/customXml" ds:itemID="{99489DF6-0CFA-46B2-B68B-3567D21CD168}"/>
</file>

<file path=customXml/itemProps2.xml><?xml version="1.0" encoding="utf-8"?>
<ds:datastoreItem xmlns:ds="http://schemas.openxmlformats.org/officeDocument/2006/customXml" ds:itemID="{C0F8B2A3-ADA4-402E-B962-0CA04120189D}"/>
</file>

<file path=customXml/itemProps3.xml><?xml version="1.0" encoding="utf-8"?>
<ds:datastoreItem xmlns:ds="http://schemas.openxmlformats.org/officeDocument/2006/customXml" ds:itemID="{37D92F58-6DC1-4352-A356-B0C5404FB879}"/>
</file>

<file path=docProps/app.xml><?xml version="1.0" encoding="utf-8"?>
<Properties xmlns="http://schemas.openxmlformats.org/officeDocument/2006/extended-properties" xmlns:vt="http://schemas.openxmlformats.org/officeDocument/2006/docPropsVTypes">
  <TotalTime>305</TotalTime>
  <Words>2501</Words>
  <Application>Microsoft Macintosh PowerPoint</Application>
  <PresentationFormat>Custom</PresentationFormat>
  <Paragraphs>174</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Montserrat Ultra-Bold</vt:lpstr>
      <vt:lpstr>Wingdings</vt:lpstr>
      <vt:lpstr>Bebas Neue Bold</vt:lpstr>
      <vt:lpstr>Montserrat Bold</vt:lpstr>
      <vt:lpstr>Montserrat</vt:lpstr>
      <vt:lpstr>Montserrat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OSFRBP Summit Slide Deck</dc:title>
  <dc:creator>Allen, Dallas R.</dc:creator>
  <cp:lastModifiedBy>Austin Lucas</cp:lastModifiedBy>
  <cp:revision>14</cp:revision>
  <dcterms:created xsi:type="dcterms:W3CDTF">2006-08-16T00:00:00Z</dcterms:created>
  <dcterms:modified xsi:type="dcterms:W3CDTF">2024-10-29T18:40:54Z</dcterms:modified>
  <dc:identifier>DAGOg7qj-wg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0x010100659F2B89DD2D8C4492928E1BC4130F1C</vt:lpwstr>
  </property>
</Properties>
</file>