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9" r:id="rId4"/>
    <p:sldId id="258" r:id="rId5"/>
    <p:sldId id="260" r:id="rId6"/>
    <p:sldId id="263" r:id="rId7"/>
    <p:sldId id="262" r:id="rId8"/>
    <p:sldId id="278" r:id="rId9"/>
    <p:sldId id="279" r:id="rId10"/>
    <p:sldId id="281" r:id="rId11"/>
    <p:sldId id="261" r:id="rId12"/>
    <p:sldId id="264" r:id="rId13"/>
    <p:sldId id="265" r:id="rId14"/>
    <p:sldId id="275" r:id="rId15"/>
    <p:sldId id="266" r:id="rId16"/>
    <p:sldId id="267" r:id="rId17"/>
    <p:sldId id="268" r:id="rId18"/>
    <p:sldId id="269" r:id="rId19"/>
    <p:sldId id="270" r:id="rId20"/>
    <p:sldId id="277" r:id="rId21"/>
    <p:sldId id="271" r:id="rId22"/>
    <p:sldId id="272" r:id="rId23"/>
    <p:sldId id="273" r:id="rId24"/>
    <p:sldId id="274" r:id="rId25"/>
    <p:sldId id="27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50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62" autoAdjust="0"/>
  </p:normalViewPr>
  <p:slideViewPr>
    <p:cSldViewPr>
      <p:cViewPr>
        <p:scale>
          <a:sx n="60" d="100"/>
          <a:sy n="60" d="100"/>
        </p:scale>
        <p:origin x="-1656" y="-2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491222-8C68-4221-BB2F-3E36CC31FB28}" type="datetimeFigureOut">
              <a:rPr lang="en-US" smtClean="0"/>
              <a:t>5/11/2017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79F571-A88B-44A9-A917-E99700EE5CFA}" type="slidenum">
              <a:rPr lang="en-US" smtClean="0"/>
              <a:t>‹#›</a:t>
            </a:fld>
            <a:endParaRPr lang="en-US"/>
          </a:p>
        </p:txBody>
      </p:sp>
    </p:spTree>
    <p:extLst>
      <p:ext uri="{BB962C8B-B14F-4D97-AF65-F5344CB8AC3E}">
        <p14:creationId xmlns:p14="http://schemas.microsoft.com/office/powerpoint/2010/main" val="407328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webinar is intended to be a stepping stone to you implementing these trainings within your schools &amp; organizations. Our hope is that this webinar will provide you with valuable tips and resources as you begin to share these trainings. But we also hope that this webinar will serve as a reminder that OSPF and Kognito </a:t>
            </a:r>
            <a:r>
              <a:rPr lang="en-US" baseline="0" dirty="0" err="1" smtClean="0"/>
              <a:t>arehere</a:t>
            </a:r>
            <a:r>
              <a:rPr lang="en-US" baseline="0" dirty="0" smtClean="0"/>
              <a:t> as a support as you implement these trainings. Don’t feel shy: email Shawna and Jenna with questions!</a:t>
            </a:r>
          </a:p>
          <a:p>
            <a:endParaRPr lang="en-US" baseline="0" dirty="0" smtClean="0"/>
          </a:p>
          <a:p>
            <a:r>
              <a:rPr lang="en-US" baseline="0" dirty="0" smtClean="0"/>
              <a:t>Even if you don’t plan to implement the trainings now– That is okay. We would love to have you implement them this summer or next school semester! Let us know what your plans are so we can provide you with relevant materials, items, and support given where you are in the implementation process!</a:t>
            </a:r>
            <a:endParaRPr lang="en-US" dirty="0"/>
          </a:p>
        </p:txBody>
      </p:sp>
      <p:sp>
        <p:nvSpPr>
          <p:cNvPr id="4" name="Slide Number Placeholder 3"/>
          <p:cNvSpPr>
            <a:spLocks noGrp="1"/>
          </p:cNvSpPr>
          <p:nvPr>
            <p:ph type="sldNum" sz="quarter" idx="10"/>
          </p:nvPr>
        </p:nvSpPr>
        <p:spPr/>
        <p:txBody>
          <a:bodyPr/>
          <a:lstStyle/>
          <a:p>
            <a:fld id="{2E79F571-A88B-44A9-A917-E99700EE5CFA}" type="slidenum">
              <a:rPr lang="en-US" smtClean="0"/>
              <a:t>4</a:t>
            </a:fld>
            <a:endParaRPr lang="en-US"/>
          </a:p>
        </p:txBody>
      </p:sp>
    </p:spTree>
    <p:extLst>
      <p:ext uri="{BB962C8B-B14F-4D97-AF65-F5344CB8AC3E}">
        <p14:creationId xmlns:p14="http://schemas.microsoft.com/office/powerpoint/2010/main" val="4243843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get to the bottom of the webpage,</a:t>
            </a:r>
            <a:r>
              <a:rPr lang="en-US" baseline="0" dirty="0" smtClean="0"/>
              <a:t> you’ll see a section on the right hand side called: Spread the Word. Click on the Tips &amp; Resources Box. Once there, you’ll click on the “K-12” box on a PDF.  Again, all these steps are laid out in the dark blue lettering on this slide. </a:t>
            </a:r>
            <a:endParaRPr lang="en-US" dirty="0"/>
          </a:p>
        </p:txBody>
      </p:sp>
      <p:sp>
        <p:nvSpPr>
          <p:cNvPr id="4" name="Slide Number Placeholder 3"/>
          <p:cNvSpPr>
            <a:spLocks noGrp="1"/>
          </p:cNvSpPr>
          <p:nvPr>
            <p:ph type="sldNum" sz="quarter" idx="10"/>
          </p:nvPr>
        </p:nvSpPr>
        <p:spPr/>
        <p:txBody>
          <a:bodyPr/>
          <a:lstStyle/>
          <a:p>
            <a:fld id="{2E79F571-A88B-44A9-A917-E99700EE5CFA}" type="slidenum">
              <a:rPr lang="en-US" smtClean="0"/>
              <a:t>22</a:t>
            </a:fld>
            <a:endParaRPr lang="en-US"/>
          </a:p>
        </p:txBody>
      </p:sp>
    </p:spTree>
    <p:extLst>
      <p:ext uri="{BB962C8B-B14F-4D97-AF65-F5344CB8AC3E}">
        <p14:creationId xmlns:p14="http://schemas.microsoft.com/office/powerpoint/2010/main" val="2976170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you click on K-12, you will be taken to another PDF with may active links. You can see on the right side of this screen what this PDF looks like: It is divided into resources for Elementary school, middle school, high school, Friend to Friend, and Step-In, Speak Up. Through this, you can find whatever materials are most relevant for you.  </a:t>
            </a:r>
          </a:p>
          <a:p>
            <a:endParaRPr lang="en-US" baseline="0" dirty="0" smtClean="0"/>
          </a:p>
          <a:p>
            <a:r>
              <a:rPr lang="en-US" baseline="0" dirty="0" smtClean="0"/>
              <a:t>In the other two boxes, I have taken snap shots of two example resources available within each simulation area (aka within elementary, middle, and high school for example).</a:t>
            </a:r>
          </a:p>
          <a:p>
            <a:endParaRPr lang="en-US" baseline="0" dirty="0" smtClean="0"/>
          </a:p>
          <a:p>
            <a:r>
              <a:rPr lang="en-US" baseline="0" dirty="0" smtClean="0"/>
              <a:t> The box on the far left provides talking points and breaks these down into talking points for different subjects. For example, in the picture there are talking points for providing statistics on suicide in youth. But there are additional talking points on why it is important for everyone working with youth to take part in the trainings, and talking points on what users can learn from the trainings. </a:t>
            </a:r>
          </a:p>
          <a:p>
            <a:endParaRPr lang="en-US" baseline="0" dirty="0" smtClean="0"/>
          </a:p>
          <a:p>
            <a:r>
              <a:rPr lang="en-US" baseline="0" dirty="0" err="1" smtClean="0"/>
              <a:t>Lasty</a:t>
            </a:r>
            <a:r>
              <a:rPr lang="en-US" baseline="0" dirty="0" smtClean="0"/>
              <a:t>, the middle box demonstrates the promotional text which you can download, copy, and paste and send out to others. So in the box, it is an example email which a principle of a school could send out to teachers. But there is also example text for a newsletter or website. </a:t>
            </a:r>
          </a:p>
          <a:p>
            <a:endParaRPr lang="en-US" baseline="0" dirty="0" smtClean="0"/>
          </a:p>
          <a:p>
            <a:r>
              <a:rPr lang="en-US" baseline="0" dirty="0" smtClean="0"/>
              <a:t>I just highlighted a couple things available on this Tips &amp; Resources sheet. But I would encourage you to check all of the resources out including the beautiful fliers, power points, and Discussion Guides. </a:t>
            </a:r>
          </a:p>
          <a:p>
            <a:endParaRPr lang="en-US" baseline="0" dirty="0" smtClean="0"/>
          </a:p>
          <a:p>
            <a:r>
              <a:rPr lang="en-US" baseline="0" dirty="0" smtClean="0"/>
              <a:t>In addition, as you begin exploring these resources (on bout OSPF and ohio.kognito.com), if there is something you could use to help promote the trainings, but is missing, please let us know! Email me and I will work to see that we get whatever resources are needed added to our site!</a:t>
            </a:r>
          </a:p>
          <a:p>
            <a:endParaRPr lang="en-US" baseline="0" dirty="0" smtClean="0"/>
          </a:p>
        </p:txBody>
      </p:sp>
      <p:sp>
        <p:nvSpPr>
          <p:cNvPr id="4" name="Slide Number Placeholder 3"/>
          <p:cNvSpPr>
            <a:spLocks noGrp="1"/>
          </p:cNvSpPr>
          <p:nvPr>
            <p:ph type="sldNum" sz="quarter" idx="10"/>
          </p:nvPr>
        </p:nvSpPr>
        <p:spPr/>
        <p:txBody>
          <a:bodyPr/>
          <a:lstStyle/>
          <a:p>
            <a:fld id="{2E79F571-A88B-44A9-A917-E99700EE5CFA}" type="slidenum">
              <a:rPr lang="en-US" smtClean="0"/>
              <a:t>23</a:t>
            </a:fld>
            <a:endParaRPr lang="en-US"/>
          </a:p>
        </p:txBody>
      </p:sp>
    </p:spTree>
    <p:extLst>
      <p:ext uri="{BB962C8B-B14F-4D97-AF65-F5344CB8AC3E}">
        <p14:creationId xmlns:p14="http://schemas.microsoft.com/office/powerpoint/2010/main" val="197092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79F571-A88B-44A9-A917-E99700EE5CFA}" type="slidenum">
              <a:rPr lang="en-US" smtClean="0"/>
              <a:t>14</a:t>
            </a:fld>
            <a:endParaRPr lang="en-US"/>
          </a:p>
        </p:txBody>
      </p:sp>
    </p:spTree>
    <p:extLst>
      <p:ext uri="{BB962C8B-B14F-4D97-AF65-F5344CB8AC3E}">
        <p14:creationId xmlns:p14="http://schemas.microsoft.com/office/powerpoint/2010/main" val="3393150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 said</a:t>
            </a:r>
            <a:r>
              <a:rPr lang="en-US" baseline="0" dirty="0" smtClean="0"/>
              <a:t> before, OSPF wants to be a valuable resource to you. One of the ways we are seeking to do this– in collaboration with Kognito– is to provide success stories and suggestions (as shown through our guest panelists). However, we also know individuals need materials, messages, etc. to be successful in implementing a new program as well. Because of this, we also have free flyers, power points, etc. etc. which you can download, print, copy &amp; paste and use! We do not want you to have to create anything out of scratch! </a:t>
            </a:r>
          </a:p>
          <a:p>
            <a:endParaRPr lang="en-US" baseline="0" dirty="0" smtClean="0"/>
          </a:p>
          <a:p>
            <a:r>
              <a:rPr lang="en-US" baseline="0" dirty="0" smtClean="0"/>
              <a:t>You’ll see two main resources underlined on the power point. The first is a Resources Landing page on ohiospf.org which OSPF has put together in collaboration with Kognito. You can see a list of resources available on this page and I’ll go into more detail on how to find it in a minute. </a:t>
            </a:r>
          </a:p>
          <a:p>
            <a:endParaRPr lang="en-US" baseline="0" dirty="0" smtClean="0"/>
          </a:p>
          <a:p>
            <a:r>
              <a:rPr lang="en-US" baseline="0" dirty="0" smtClean="0"/>
              <a:t>But I also want you to be aware that there are even more resources available for you to download, copy, and use in promoting the trainings through Kognito. To do this, you simply visit their homepage for the adult trainings– and we’ll go into more details on this shortly as well. </a:t>
            </a:r>
            <a:endParaRPr lang="en-US" dirty="0"/>
          </a:p>
        </p:txBody>
      </p:sp>
      <p:sp>
        <p:nvSpPr>
          <p:cNvPr id="4" name="Slide Number Placeholder 3"/>
          <p:cNvSpPr>
            <a:spLocks noGrp="1"/>
          </p:cNvSpPr>
          <p:nvPr>
            <p:ph type="sldNum" sz="quarter" idx="10"/>
          </p:nvPr>
        </p:nvSpPr>
        <p:spPr/>
        <p:txBody>
          <a:bodyPr/>
          <a:lstStyle/>
          <a:p>
            <a:fld id="{2E79F571-A88B-44A9-A917-E99700EE5CFA}" type="slidenum">
              <a:rPr lang="en-US" smtClean="0"/>
              <a:t>15</a:t>
            </a:fld>
            <a:endParaRPr lang="en-US"/>
          </a:p>
        </p:txBody>
      </p:sp>
    </p:spTree>
    <p:extLst>
      <p:ext uri="{BB962C8B-B14F-4D97-AF65-F5344CB8AC3E}">
        <p14:creationId xmlns:p14="http://schemas.microsoft.com/office/powerpoint/2010/main" val="609225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 want to show you how to find the Kognito Resources Landing Page on Ohiospf.org. It is not in a difficult place to get to. But I want you to all have easy</a:t>
            </a:r>
            <a:r>
              <a:rPr lang="en-US" baseline="0" dirty="0" smtClean="0"/>
              <a:t> and quick access! </a:t>
            </a:r>
          </a:p>
          <a:p>
            <a:endParaRPr lang="en-US" baseline="0" dirty="0" smtClean="0"/>
          </a:p>
          <a:p>
            <a:r>
              <a:rPr lang="en-US" baseline="0" dirty="0" smtClean="0"/>
              <a:t>You can see the steps to accessing the resource page in the dark blue lettering and snap shots of what you need to click on to visit the Resources Landing Page. </a:t>
            </a:r>
          </a:p>
        </p:txBody>
      </p:sp>
      <p:sp>
        <p:nvSpPr>
          <p:cNvPr id="4" name="Slide Number Placeholder 3"/>
          <p:cNvSpPr>
            <a:spLocks noGrp="1"/>
          </p:cNvSpPr>
          <p:nvPr>
            <p:ph type="sldNum" sz="quarter" idx="10"/>
          </p:nvPr>
        </p:nvSpPr>
        <p:spPr/>
        <p:txBody>
          <a:bodyPr/>
          <a:lstStyle/>
          <a:p>
            <a:fld id="{2E79F571-A88B-44A9-A917-E99700EE5CFA}" type="slidenum">
              <a:rPr lang="en-US" smtClean="0"/>
              <a:t>16</a:t>
            </a:fld>
            <a:endParaRPr lang="en-US"/>
          </a:p>
        </p:txBody>
      </p:sp>
    </p:spTree>
    <p:extLst>
      <p:ext uri="{BB962C8B-B14F-4D97-AF65-F5344CB8AC3E}">
        <p14:creationId xmlns:p14="http://schemas.microsoft.com/office/powerpoint/2010/main" val="569082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are on the page, there will be several different sections of</a:t>
            </a:r>
            <a:r>
              <a:rPr lang="en-US" baseline="0" dirty="0" smtClean="0"/>
              <a:t> information available. What is shown on this slide is the top part of the Resources Landing Page. It provides you with access to all the trainings we currently have </a:t>
            </a:r>
            <a:r>
              <a:rPr lang="en-US" baseline="0" dirty="0" err="1" smtClean="0"/>
              <a:t>licenes</a:t>
            </a:r>
            <a:r>
              <a:rPr lang="en-US" baseline="0" dirty="0" smtClean="0"/>
              <a:t> to through Kognito. To access one training over another, you simply click on the appropriate image/title. </a:t>
            </a:r>
          </a:p>
          <a:p>
            <a:endParaRPr lang="en-US" baseline="0" dirty="0" smtClean="0"/>
          </a:p>
          <a:p>
            <a:r>
              <a:rPr lang="en-US" baseline="0" dirty="0" smtClean="0"/>
              <a:t>The At-Risk  and Step-In, Speak Up Trainings are all accessed through the same ohio.kognito.com training. So they all take you to the same separate webpage. But you can choose which training you want to take once you arrive at ohio.kognito.com. This is a great page to give to you colleagues as well if they are interested in perusing different trainings. </a:t>
            </a:r>
          </a:p>
          <a:p>
            <a:endParaRPr lang="en-US" baseline="0" dirty="0" smtClean="0"/>
          </a:p>
          <a:p>
            <a:r>
              <a:rPr lang="en-US" baseline="0" dirty="0" err="1" smtClean="0"/>
              <a:t>Onle</a:t>
            </a:r>
            <a:r>
              <a:rPr lang="en-US" baseline="0" dirty="0" smtClean="0"/>
              <a:t> Friend2Friend, Family of Heroes, and Together Strong take you to separate webpages.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E79F571-A88B-44A9-A917-E99700EE5CFA}" type="slidenum">
              <a:rPr lang="en-US" smtClean="0"/>
              <a:t>17</a:t>
            </a:fld>
            <a:endParaRPr lang="en-US"/>
          </a:p>
        </p:txBody>
      </p:sp>
    </p:spTree>
    <p:extLst>
      <p:ext uri="{BB962C8B-B14F-4D97-AF65-F5344CB8AC3E}">
        <p14:creationId xmlns:p14="http://schemas.microsoft.com/office/powerpoint/2010/main" val="2587775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Beyond providing easy access to each training, this Resources Landing Page also provides a series of fliers which you can print off and use</a:t>
            </a:r>
            <a:r>
              <a:rPr lang="en-US" baseline="0" dirty="0" smtClean="0"/>
              <a:t> or just download and email around. </a:t>
            </a:r>
          </a:p>
          <a:p>
            <a:endParaRPr lang="en-US" baseline="0" dirty="0" smtClean="0"/>
          </a:p>
          <a:p>
            <a:r>
              <a:rPr lang="en-US" baseline="0" dirty="0" smtClean="0"/>
              <a:t>We will also be adding additional fliers to this webpage in the coming weeks. </a:t>
            </a:r>
          </a:p>
          <a:p>
            <a:endParaRPr lang="en-US" baseline="0" dirty="0" smtClean="0"/>
          </a:p>
          <a:p>
            <a:r>
              <a:rPr lang="en-US" baseline="0" dirty="0" smtClean="0"/>
              <a:t>Many of you were probably on our past webinars, and you can find recordings of all of those webinars on this page as well. Our webinar for K-12 feature a discussion on suicide in Ohio and information on what the training simulations are. Both webinars had guest speakers: 1) </a:t>
            </a:r>
            <a:r>
              <a:rPr lang="en-US" baseline="0" dirty="0" err="1" smtClean="0"/>
              <a:t>Delfin</a:t>
            </a:r>
            <a:r>
              <a:rPr lang="en-US" baseline="0" dirty="0" smtClean="0"/>
              <a:t> Bautista discussed LGBTQ youth on one, 2) a guest panelist from Ironton City Schools discussed the impact of the Kognito trainings on her district in the other. You can re-listen to these webinars to jot down key information. Or you can share them with other staff to help introduce them to the topic of suicide in youth and Kognito trainings. </a:t>
            </a:r>
          </a:p>
          <a:p>
            <a:endParaRPr lang="en-US" baseline="0" dirty="0" smtClean="0"/>
          </a:p>
          <a:p>
            <a:r>
              <a:rPr lang="en-US" baseline="0" dirty="0" smtClean="0"/>
              <a:t>Finally, you can simply access the power point slides from those webinars and forego the audio under the Presentations section on the Resources Landing Page. Feel free to download these power points and add in your own slides if you want to use them as a starting point for a presentation of your own. Or feel free to just pass along these slides. </a:t>
            </a:r>
          </a:p>
          <a:p>
            <a:endParaRPr lang="en-US" baseline="0" dirty="0" smtClean="0"/>
          </a:p>
          <a:p>
            <a:r>
              <a:rPr lang="en-US" baseline="0" dirty="0" smtClean="0"/>
              <a:t>In addition, today’s webinar and slides will be added to the Resources Page as well. </a:t>
            </a:r>
            <a:endParaRPr lang="en-US" dirty="0"/>
          </a:p>
        </p:txBody>
      </p:sp>
      <p:sp>
        <p:nvSpPr>
          <p:cNvPr id="4" name="Slide Number Placeholder 3"/>
          <p:cNvSpPr>
            <a:spLocks noGrp="1"/>
          </p:cNvSpPr>
          <p:nvPr>
            <p:ph type="sldNum" sz="quarter" idx="10"/>
          </p:nvPr>
        </p:nvSpPr>
        <p:spPr/>
        <p:txBody>
          <a:bodyPr/>
          <a:lstStyle/>
          <a:p>
            <a:fld id="{2E79F571-A88B-44A9-A917-E99700EE5CFA}" type="slidenum">
              <a:rPr lang="en-US" smtClean="0"/>
              <a:t>18</a:t>
            </a:fld>
            <a:endParaRPr lang="en-US"/>
          </a:p>
        </p:txBody>
      </p:sp>
    </p:spTree>
    <p:extLst>
      <p:ext uri="{BB962C8B-B14F-4D97-AF65-F5344CB8AC3E}">
        <p14:creationId xmlns:p14="http://schemas.microsoft.com/office/powerpoint/2010/main" val="3665671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at the very bottom of the page is a section called</a:t>
            </a:r>
            <a:r>
              <a:rPr lang="en-US" baseline="0" dirty="0" smtClean="0"/>
              <a:t> “Ohio Kognito Champions”. This is ideally for everyone on this call who is really wanting to implement these trainings in their schools. This section allows you to sign up as a Kognito Champion AND to download a Champion Toolkit which provides helpful suggestions, tips, and information for sharing these trainings with your schools and organizations.  </a:t>
            </a:r>
            <a:endParaRPr lang="en-US" dirty="0"/>
          </a:p>
        </p:txBody>
      </p:sp>
      <p:sp>
        <p:nvSpPr>
          <p:cNvPr id="4" name="Slide Number Placeholder 3"/>
          <p:cNvSpPr>
            <a:spLocks noGrp="1"/>
          </p:cNvSpPr>
          <p:nvPr>
            <p:ph type="sldNum" sz="quarter" idx="10"/>
          </p:nvPr>
        </p:nvSpPr>
        <p:spPr/>
        <p:txBody>
          <a:bodyPr/>
          <a:lstStyle/>
          <a:p>
            <a:fld id="{2E79F571-A88B-44A9-A917-E99700EE5CFA}" type="slidenum">
              <a:rPr lang="en-US" smtClean="0"/>
              <a:t>19</a:t>
            </a:fld>
            <a:endParaRPr lang="en-US"/>
          </a:p>
        </p:txBody>
      </p:sp>
    </p:spTree>
    <p:extLst>
      <p:ext uri="{BB962C8B-B14F-4D97-AF65-F5344CB8AC3E}">
        <p14:creationId xmlns:p14="http://schemas.microsoft.com/office/powerpoint/2010/main" val="540224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taken snapshots</a:t>
            </a:r>
            <a:r>
              <a:rPr lang="en-US" baseline="0" dirty="0" smtClean="0"/>
              <a:t> of what both those links will send you to. </a:t>
            </a:r>
          </a:p>
          <a:p>
            <a:endParaRPr lang="en-US" baseline="0" dirty="0" smtClean="0"/>
          </a:p>
          <a:p>
            <a:r>
              <a:rPr lang="en-US" baseline="0" dirty="0" smtClean="0"/>
              <a:t>On the left is the Ohio Champion Sign Up Link. It shows you some of the information you will provide. But by signing up and listing what school or organization you are from, you can begin receiving monthly reports on how many individuals are accessing the trainings and how many are completing. In addition, you will also receive monthly tips for implementing the trainings. If you are looking to keep track of usage for your own reports and to have ongoing support in implementing these trainings, signing up to become a champion is your best bet. </a:t>
            </a:r>
          </a:p>
          <a:p>
            <a:endParaRPr lang="en-US" baseline="0" dirty="0" smtClean="0"/>
          </a:p>
          <a:p>
            <a:r>
              <a:rPr lang="en-US" baseline="0" dirty="0" smtClean="0"/>
              <a:t>ON the right side of the screen, I’ve taken a snapshot of one part of the Champions </a:t>
            </a:r>
            <a:r>
              <a:rPr lang="en-US" baseline="0" dirty="0" err="1" smtClean="0"/>
              <a:t>ToolKi</a:t>
            </a:r>
            <a:r>
              <a:rPr lang="en-US" baseline="0" dirty="0" smtClean="0"/>
              <a:t>: The table of contents. You can see the different information provided: ranging from a discussion of what simulations are available for k-12 schools, to how to determine who your stakeholders are within your schools and organizations and who you need to contact to have support the trainings, to identifying the three key steps of promoting the trainings, to having talking points you can use in your discussions with others, and finally to links you can have for knowing where to find additional resources from Kognito. </a:t>
            </a:r>
          </a:p>
          <a:p>
            <a:endParaRPr lang="en-US" baseline="0" dirty="0" smtClean="0"/>
          </a:p>
          <a:p>
            <a:r>
              <a:rPr lang="en-US" baseline="0" dirty="0" smtClean="0"/>
              <a:t>Three Simple Steps: 1) Gain Support 2) Generate excitement &amp; and usage 3) Incorporate best practices</a:t>
            </a:r>
            <a:endParaRPr lang="en-US" dirty="0"/>
          </a:p>
        </p:txBody>
      </p:sp>
      <p:sp>
        <p:nvSpPr>
          <p:cNvPr id="4" name="Slide Number Placeholder 3"/>
          <p:cNvSpPr>
            <a:spLocks noGrp="1"/>
          </p:cNvSpPr>
          <p:nvPr>
            <p:ph type="sldNum" sz="quarter" idx="10"/>
          </p:nvPr>
        </p:nvSpPr>
        <p:spPr/>
        <p:txBody>
          <a:bodyPr/>
          <a:lstStyle/>
          <a:p>
            <a:fld id="{2E79F571-A88B-44A9-A917-E99700EE5CFA}" type="slidenum">
              <a:rPr lang="en-US" smtClean="0"/>
              <a:t>20</a:t>
            </a:fld>
            <a:endParaRPr lang="en-US"/>
          </a:p>
        </p:txBody>
      </p:sp>
    </p:spTree>
    <p:extLst>
      <p:ext uri="{BB962C8B-B14F-4D97-AF65-F5344CB8AC3E}">
        <p14:creationId xmlns:p14="http://schemas.microsoft.com/office/powerpoint/2010/main" val="1641279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Kognito also has its own set of</a:t>
            </a:r>
            <a:r>
              <a:rPr lang="en-US" baseline="0" dirty="0" smtClean="0"/>
              <a:t> resources you can use. I will use the next several slides to discuss where to find these resources and how to use them. When you go to Ohio.kognito.com, you can register or sign in and access the simulations. You can also scroll down to the bottom of the screen and find more free resources to use in promoting Kognito trainings. </a:t>
            </a:r>
          </a:p>
          <a:p>
            <a:endParaRPr lang="en-US" baseline="0" dirty="0" smtClean="0"/>
          </a:p>
          <a:p>
            <a:r>
              <a:rPr lang="en-US" baseline="0" dirty="0" smtClean="0"/>
              <a:t>To find these resources you scroll way down to the bottom of the webpage. </a:t>
            </a:r>
            <a:endParaRPr lang="en-US" dirty="0"/>
          </a:p>
        </p:txBody>
      </p:sp>
      <p:sp>
        <p:nvSpPr>
          <p:cNvPr id="4" name="Slide Number Placeholder 3"/>
          <p:cNvSpPr>
            <a:spLocks noGrp="1"/>
          </p:cNvSpPr>
          <p:nvPr>
            <p:ph type="sldNum" sz="quarter" idx="10"/>
          </p:nvPr>
        </p:nvSpPr>
        <p:spPr/>
        <p:txBody>
          <a:bodyPr/>
          <a:lstStyle/>
          <a:p>
            <a:fld id="{2E79F571-A88B-44A9-A917-E99700EE5CFA}" type="slidenum">
              <a:rPr lang="en-US" smtClean="0"/>
              <a:t>21</a:t>
            </a:fld>
            <a:endParaRPr lang="en-US"/>
          </a:p>
        </p:txBody>
      </p:sp>
    </p:spTree>
    <p:extLst>
      <p:ext uri="{BB962C8B-B14F-4D97-AF65-F5344CB8AC3E}">
        <p14:creationId xmlns:p14="http://schemas.microsoft.com/office/powerpoint/2010/main" val="1334961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9758D7D-6F81-4C8D-8291-22A5CCE96871}"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08B1E-1530-4A88-BA28-E081EDC3591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758D7D-6F81-4C8D-8291-22A5CCE96871}"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08B1E-1530-4A88-BA28-E081EDC3591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758D7D-6F81-4C8D-8291-22A5CCE96871}"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08B1E-1530-4A88-BA28-E081EDC3591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758D7D-6F81-4C8D-8291-22A5CCE96871}"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08B1E-1530-4A88-BA28-E081EDC3591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758D7D-6F81-4C8D-8291-22A5CCE96871}"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08B1E-1530-4A88-BA28-E081EDC3591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758D7D-6F81-4C8D-8291-22A5CCE96871}"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08B1E-1530-4A88-BA28-E081EDC3591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758D7D-6F81-4C8D-8291-22A5CCE96871}" type="datetimeFigureOut">
              <a:rPr lang="en-US" smtClean="0"/>
              <a:t>5/11/2017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608B1E-1530-4A88-BA28-E081EDC3591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758D7D-6F81-4C8D-8291-22A5CCE96871}" type="datetimeFigureOut">
              <a:rPr lang="en-US" smtClean="0"/>
              <a:t>5/11/2017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608B1E-1530-4A88-BA28-E081EDC3591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758D7D-6F81-4C8D-8291-22A5CCE96871}" type="datetimeFigureOut">
              <a:rPr lang="en-US" smtClean="0"/>
              <a:t>5/11/2017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608B1E-1530-4A88-BA28-E081EDC3591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758D7D-6F81-4C8D-8291-22A5CCE96871}"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08B1E-1530-4A88-BA28-E081EDC35915}"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69758D7D-6F81-4C8D-8291-22A5CCE96871}" type="datetimeFigureOut">
              <a:rPr lang="en-US" smtClean="0"/>
              <a:t>5/11/2017</a:t>
            </a:fld>
            <a:endParaRPr lang="en-US"/>
          </a:p>
        </p:txBody>
      </p:sp>
      <p:sp>
        <p:nvSpPr>
          <p:cNvPr id="9" name="Slide Number Placeholder 8"/>
          <p:cNvSpPr>
            <a:spLocks noGrp="1"/>
          </p:cNvSpPr>
          <p:nvPr>
            <p:ph type="sldNum" sz="quarter" idx="11"/>
          </p:nvPr>
        </p:nvSpPr>
        <p:spPr/>
        <p:txBody>
          <a:bodyPr/>
          <a:lstStyle/>
          <a:p>
            <a:fld id="{2A608B1E-1530-4A88-BA28-E081EDC35915}"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2A608B1E-1530-4A88-BA28-E081EDC35915}"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69758D7D-6F81-4C8D-8291-22A5CCE96871}" type="datetimeFigureOut">
              <a:rPr lang="en-US" smtClean="0"/>
              <a:t>5/11/2017</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mailto:macechkoa@talawanda.or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hyperlink" Target="http://ohiospf.org/content.php?pageurl=ocfh"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3.png"/><Relationship Id="rId4" Type="http://schemas.openxmlformats.org/officeDocument/2006/relationships/hyperlink" Target="https://ohio.kognito.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ohiospf.org/index.php" TargetMode="External"/><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hyperlink" Target="http://ohiospf.org/content.php?pageurl=ocfh"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ohiospf.org/index.ph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hyperlink" Target="http://ohiospf.org/content.php?pageurl=ocfh"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ohiospf.org/index.ph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hyperlink" Target="http://ohiospf.org/content.php?pageurl=ocfh"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ohiospf.org/index.ph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hyperlink" Target="http://ohiospf.org/content.php?pageurl=ocfh"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ohiospf.org/content.php?pageurl=ocfh" TargetMode="External"/><Relationship Id="rId4" Type="http://schemas.openxmlformats.org/officeDocument/2006/relationships/hyperlink" Target="http://ohiospf.org/index.php"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ohio.kognito.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hyperlink" Target="https://ohio.kognito.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hyperlink" Target="https://ohio.kognito.com/" TargetMode="External"/><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hyperlink" Target="mailto:shawna.hite@ohiospf.org" TargetMode="External"/><Relationship Id="rId7"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tracking.cirrusinsight.com/38c6b71a-a02c-456b-bbb2-b9c4bf9d1fa6/kognito-com13" TargetMode="External"/><Relationship Id="rId5" Type="http://schemas.openxmlformats.org/officeDocument/2006/relationships/hyperlink" Target="tel:646.217.3677" TargetMode="External"/><Relationship Id="rId4" Type="http://schemas.openxmlformats.org/officeDocument/2006/relationships/hyperlink" Target="tel:12126759234"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mailto:ddickman@pvff.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06625"/>
            <a:ext cx="7315200" cy="2593975"/>
          </a:xfrm>
        </p:spPr>
        <p:txBody>
          <a:bodyPr/>
          <a:lstStyle/>
          <a:p>
            <a:pPr algn="ctr"/>
            <a:r>
              <a:rPr lang="en-US" sz="4800" dirty="0" smtClean="0">
                <a:latin typeface="Arial" panose="020B0604020202020204" pitchFamily="34" charset="0"/>
                <a:cs typeface="Arial" panose="020B0604020202020204" pitchFamily="34" charset="0"/>
              </a:rPr>
              <a:t>How to </a:t>
            </a:r>
            <a:r>
              <a:rPr lang="en-US" sz="4800" dirty="0" smtClean="0">
                <a:latin typeface="Arial" panose="020B0604020202020204" pitchFamily="34" charset="0"/>
                <a:cs typeface="Arial" panose="020B0604020202020204" pitchFamily="34" charset="0"/>
              </a:rPr>
              <a:t>Implement Kognito Within Your Schools &amp; Communities</a:t>
            </a:r>
            <a:endParaRPr lang="en-US" sz="48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14400" y="4876800"/>
            <a:ext cx="6461760" cy="1295400"/>
          </a:xfrm>
        </p:spPr>
        <p:txBody>
          <a:bodyPr>
            <a:noAutofit/>
          </a:bodyPr>
          <a:lstStyle/>
          <a:p>
            <a:pPr algn="ctr"/>
            <a:r>
              <a:rPr lang="en-US" sz="2400" dirty="0" smtClean="0">
                <a:solidFill>
                  <a:schemeClr val="tx1"/>
                </a:solidFill>
              </a:rPr>
              <a:t>A Webinar for Schools and Other Organizations Serving K-12 Youth</a:t>
            </a:r>
          </a:p>
          <a:p>
            <a:pPr algn="ctr"/>
            <a:r>
              <a:rPr lang="en-US" dirty="0" smtClean="0">
                <a:solidFill>
                  <a:schemeClr val="tx1"/>
                </a:solidFill>
              </a:rPr>
              <a:t>May 12, 2017</a:t>
            </a:r>
            <a:endParaRPr lang="en-US"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67640"/>
            <a:ext cx="6400800" cy="1918360"/>
          </a:xfrm>
          <a:prstGeom prst="rect">
            <a:avLst/>
          </a:prstGeom>
        </p:spPr>
      </p:pic>
      <p:sp>
        <p:nvSpPr>
          <p:cNvPr id="5" name="TextBox 4"/>
          <p:cNvSpPr txBox="1"/>
          <p:nvPr/>
        </p:nvSpPr>
        <p:spPr>
          <a:xfrm>
            <a:off x="6927" y="6251195"/>
            <a:ext cx="6781800" cy="600164"/>
          </a:xfrm>
          <a:prstGeom prst="rect">
            <a:avLst/>
          </a:prstGeom>
          <a:noFill/>
        </p:spPr>
        <p:txBody>
          <a:bodyPr wrap="square" rtlCol="0">
            <a:spAutoFit/>
          </a:bodyPr>
          <a:lstStyle/>
          <a:p>
            <a:r>
              <a:rPr lang="en-US" sz="1100" dirty="0"/>
              <a:t>These trainings are offered [in part] under grant number 1H79SM062894-01 from the Substance Abuse &amp; Mental Health Services Administration (SAMHSA), U.S. Department of Health &amp; Human Services (HHS). The views, policies, and opinions expressed are those of the authors and do not necessarily reflect those of SAMHSA or HHS</a:t>
            </a:r>
            <a:r>
              <a:rPr lang="en-US" sz="1100" dirty="0" smtClean="0"/>
              <a:t>.</a:t>
            </a:r>
            <a:endParaRPr lang="en-US" sz="1100" dirty="0"/>
          </a:p>
        </p:txBody>
      </p:sp>
    </p:spTree>
    <p:extLst>
      <p:ext uri="{BB962C8B-B14F-4D97-AF65-F5344CB8AC3E}">
        <p14:creationId xmlns:p14="http://schemas.microsoft.com/office/powerpoint/2010/main" val="2972696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 y="42669"/>
            <a:ext cx="5943612" cy="1481331"/>
          </a:xfrm>
          <a:prstGeom prst="rect">
            <a:avLst/>
          </a:prstGeom>
        </p:spPr>
      </p:pic>
      <p:sp>
        <p:nvSpPr>
          <p:cNvPr id="2" name="Title 1"/>
          <p:cNvSpPr>
            <a:spLocks noGrp="1"/>
          </p:cNvSpPr>
          <p:nvPr>
            <p:ph type="title"/>
          </p:nvPr>
        </p:nvSpPr>
        <p:spPr>
          <a:xfrm>
            <a:off x="3962400" y="304800"/>
            <a:ext cx="4419600" cy="1143000"/>
          </a:xfrm>
        </p:spPr>
        <p:txBody>
          <a:bodyPr/>
          <a:lstStyle/>
          <a:p>
            <a:r>
              <a:rPr lang="en-US" dirty="0" smtClean="0">
                <a:latin typeface="Arial" panose="020B0604020202020204" pitchFamily="34" charset="0"/>
                <a:cs typeface="Arial" panose="020B0604020202020204" pitchFamily="34" charset="0"/>
              </a:rPr>
              <a:t>Shared Kognito:</a:t>
            </a:r>
            <a:endParaRPr lang="en-US"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05000"/>
            <a:ext cx="6273800" cy="444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069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 y="42669"/>
            <a:ext cx="5943612" cy="1481331"/>
          </a:xfrm>
          <a:prstGeom prst="rect">
            <a:avLst/>
          </a:prstGeom>
        </p:spPr>
      </p:pic>
      <p:sp>
        <p:nvSpPr>
          <p:cNvPr id="2" name="Title 1"/>
          <p:cNvSpPr>
            <a:spLocks noGrp="1"/>
          </p:cNvSpPr>
          <p:nvPr>
            <p:ph type="title"/>
          </p:nvPr>
        </p:nvSpPr>
        <p:spPr>
          <a:xfrm>
            <a:off x="2971800" y="304800"/>
            <a:ext cx="5410200" cy="1143000"/>
          </a:xfrm>
        </p:spPr>
        <p:txBody>
          <a:bodyPr/>
          <a:lstStyle/>
          <a:p>
            <a:r>
              <a:rPr lang="en-US" dirty="0" smtClean="0">
                <a:latin typeface="Arial" panose="020B0604020202020204" pitchFamily="34" charset="0"/>
                <a:cs typeface="Arial" panose="020B0604020202020204" pitchFamily="34" charset="0"/>
              </a:rPr>
              <a:t>Amy Macechko</a:t>
            </a:r>
            <a:endParaRPr lang="en-US" dirty="0">
              <a:latin typeface="Arial" panose="020B0604020202020204" pitchFamily="34" charset="0"/>
              <a:cs typeface="Arial" panose="020B0604020202020204" pitchFamily="34" charset="0"/>
            </a:endParaRPr>
          </a:p>
        </p:txBody>
      </p:sp>
      <p:pic>
        <p:nvPicPr>
          <p:cNvPr id="6" name="Shape 56" descr="amy.jpg"/>
          <p:cNvPicPr preferRelativeResize="0"/>
          <p:nvPr/>
        </p:nvPicPr>
        <p:blipFill>
          <a:blip r:embed="rId3">
            <a:alphaModFix/>
          </a:blip>
          <a:stretch>
            <a:fillRect/>
          </a:stretch>
        </p:blipFill>
        <p:spPr>
          <a:xfrm>
            <a:off x="4419600" y="1676400"/>
            <a:ext cx="1638300" cy="2171700"/>
          </a:xfrm>
          <a:prstGeom prst="rect">
            <a:avLst/>
          </a:prstGeom>
          <a:noFill/>
          <a:ln>
            <a:noFill/>
          </a:ln>
        </p:spPr>
      </p:pic>
      <p:sp>
        <p:nvSpPr>
          <p:cNvPr id="7" name="Rectangle 6"/>
          <p:cNvSpPr/>
          <p:nvPr/>
        </p:nvSpPr>
        <p:spPr>
          <a:xfrm>
            <a:off x="2952750" y="4038600"/>
            <a:ext cx="4572000" cy="1446550"/>
          </a:xfrm>
          <a:prstGeom prst="rect">
            <a:avLst/>
          </a:prstGeom>
        </p:spPr>
        <p:txBody>
          <a:bodyPr>
            <a:spAutoFit/>
          </a:bodyPr>
          <a:lstStyle/>
          <a:p>
            <a:pPr lvl="0" algn="ctr">
              <a:spcBef>
                <a:spcPts val="0"/>
              </a:spcBef>
              <a:buNone/>
            </a:pPr>
            <a:r>
              <a:rPr lang="en" sz="2200" dirty="0"/>
              <a:t>Health &amp; Wellness Coordinator</a:t>
            </a:r>
          </a:p>
          <a:p>
            <a:pPr lvl="0" algn="ctr">
              <a:spcBef>
                <a:spcPts val="0"/>
              </a:spcBef>
              <a:buNone/>
            </a:pPr>
            <a:r>
              <a:rPr lang="en" sz="2200" dirty="0"/>
              <a:t>Talawanda School </a:t>
            </a:r>
            <a:r>
              <a:rPr lang="en" sz="2200" dirty="0" smtClean="0"/>
              <a:t>District</a:t>
            </a:r>
          </a:p>
          <a:p>
            <a:pPr lvl="0" algn="ctr">
              <a:spcBef>
                <a:spcPts val="0"/>
              </a:spcBef>
              <a:buNone/>
            </a:pPr>
            <a:r>
              <a:rPr lang="en" sz="2200" u="sng" dirty="0">
                <a:solidFill>
                  <a:schemeClr val="hlink"/>
                </a:solidFill>
                <a:hlinkClick r:id="rId4"/>
              </a:rPr>
              <a:t>macechkoa@talawanda.org</a:t>
            </a:r>
            <a:r>
              <a:rPr lang="en" sz="2200" dirty="0"/>
              <a:t> </a:t>
            </a:r>
          </a:p>
          <a:p>
            <a:pPr lvl="0" algn="ctr">
              <a:spcBef>
                <a:spcPts val="0"/>
              </a:spcBef>
              <a:buNone/>
            </a:pPr>
            <a:r>
              <a:rPr lang="en" sz="2200" dirty="0"/>
              <a:t> </a:t>
            </a:r>
            <a:r>
              <a:rPr lang="en" sz="2200" dirty="0" smtClean="0"/>
              <a:t>513.273.3390</a:t>
            </a:r>
            <a:endParaRPr lang="en" sz="2200" dirty="0"/>
          </a:p>
        </p:txBody>
      </p:sp>
    </p:spTree>
    <p:extLst>
      <p:ext uri="{BB962C8B-B14F-4D97-AF65-F5344CB8AC3E}">
        <p14:creationId xmlns:p14="http://schemas.microsoft.com/office/powerpoint/2010/main" val="225401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 y="42669"/>
            <a:ext cx="5943612" cy="1481331"/>
          </a:xfrm>
          <a:prstGeom prst="rect">
            <a:avLst/>
          </a:prstGeom>
        </p:spPr>
      </p:pic>
      <p:sp>
        <p:nvSpPr>
          <p:cNvPr id="2" name="Title 1"/>
          <p:cNvSpPr>
            <a:spLocks noGrp="1"/>
          </p:cNvSpPr>
          <p:nvPr>
            <p:ph type="title"/>
          </p:nvPr>
        </p:nvSpPr>
        <p:spPr>
          <a:xfrm>
            <a:off x="3733800" y="304800"/>
            <a:ext cx="3657600" cy="1143000"/>
          </a:xfrm>
        </p:spPr>
        <p:txBody>
          <a:bodyPr/>
          <a:lstStyle/>
          <a:p>
            <a:r>
              <a:rPr lang="en-US" dirty="0" smtClean="0">
                <a:latin typeface="Arial" panose="020B0604020202020204" pitchFamily="34" charset="0"/>
                <a:cs typeface="Arial" panose="020B0604020202020204" pitchFamily="34" charset="0"/>
              </a:rPr>
              <a:t>Process:</a:t>
            </a:r>
            <a:endParaRPr lang="en-US" dirty="0">
              <a:latin typeface="Arial" panose="020B0604020202020204" pitchFamily="34" charset="0"/>
              <a:cs typeface="Arial" panose="020B0604020202020204" pitchFamily="34" charset="0"/>
            </a:endParaRPr>
          </a:p>
        </p:txBody>
      </p:sp>
      <p:sp>
        <p:nvSpPr>
          <p:cNvPr id="8" name="Shape 62"/>
          <p:cNvSpPr txBox="1">
            <a:spLocks noGrp="1"/>
          </p:cNvSpPr>
          <p:nvPr/>
        </p:nvSpPr>
        <p:spPr>
          <a:xfrm>
            <a:off x="76200" y="1600200"/>
            <a:ext cx="8520600" cy="49530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None/>
              <a:defRPr sz="1800" b="0" i="0" u="none" strike="noStrike" cap="none">
                <a:solidFill>
                  <a:schemeClr val="dk2"/>
                </a:solidFill>
                <a:latin typeface="Arial"/>
                <a:ea typeface="Arial"/>
                <a:cs typeface="Arial"/>
                <a:sym typeface="Arial"/>
              </a:defRPr>
            </a:lvl1pPr>
            <a:lvl2pPr marR="0" lvl="1"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9pPr>
          </a:lstStyle>
          <a:p>
            <a:pPr marL="457200" lvl="0" indent="-228600" rtl="0">
              <a:lnSpc>
                <a:spcPct val="50000"/>
              </a:lnSpc>
              <a:spcBef>
                <a:spcPts val="0"/>
              </a:spcBef>
            </a:pPr>
            <a:r>
              <a:rPr lang="en" sz="2000" b="1" dirty="0">
                <a:solidFill>
                  <a:schemeClr val="tx1"/>
                </a:solidFill>
              </a:rPr>
              <a:t>Identified the need ⇛ Found a resource to match this need</a:t>
            </a:r>
            <a:r>
              <a:rPr lang="en" sz="2000" b="1" dirty="0" smtClean="0">
                <a:solidFill>
                  <a:schemeClr val="tx1"/>
                </a:solidFill>
              </a:rPr>
              <a:t>!</a:t>
            </a:r>
          </a:p>
          <a:p>
            <a:pPr marL="457200" lvl="0" indent="-228600" rtl="0">
              <a:lnSpc>
                <a:spcPct val="50000"/>
              </a:lnSpc>
              <a:spcBef>
                <a:spcPts val="0"/>
              </a:spcBef>
            </a:pPr>
            <a:endParaRPr lang="en" sz="100" b="1" dirty="0">
              <a:solidFill>
                <a:schemeClr val="tx1"/>
              </a:solidFill>
            </a:endParaRPr>
          </a:p>
          <a:p>
            <a:pPr marL="971550" lvl="1" indent="-285750" rtl="0">
              <a:lnSpc>
                <a:spcPct val="50000"/>
              </a:lnSpc>
              <a:spcBef>
                <a:spcPts val="0"/>
              </a:spcBef>
              <a:buFont typeface="Arial"/>
              <a:buChar char="•"/>
            </a:pPr>
            <a:r>
              <a:rPr lang="en" sz="2000" dirty="0">
                <a:solidFill>
                  <a:schemeClr val="tx1"/>
                </a:solidFill>
              </a:rPr>
              <a:t>Shared with District Student Assistance </a:t>
            </a:r>
            <a:r>
              <a:rPr lang="en" sz="2000" dirty="0" smtClean="0">
                <a:solidFill>
                  <a:schemeClr val="tx1"/>
                </a:solidFill>
              </a:rPr>
              <a:t>Team:</a:t>
            </a:r>
            <a:endParaRPr lang="en" sz="2000" dirty="0">
              <a:solidFill>
                <a:schemeClr val="tx1"/>
              </a:solidFill>
            </a:endParaRPr>
          </a:p>
          <a:p>
            <a:pPr marL="1428750" lvl="2" indent="-285750" rtl="0">
              <a:lnSpc>
                <a:spcPct val="50000"/>
              </a:lnSpc>
              <a:spcBef>
                <a:spcPts val="0"/>
              </a:spcBef>
              <a:buFont typeface="Arial"/>
              <a:buChar char="•"/>
            </a:pPr>
            <a:r>
              <a:rPr lang="en" sz="1600" dirty="0">
                <a:solidFill>
                  <a:schemeClr val="tx1"/>
                </a:solidFill>
              </a:rPr>
              <a:t>Offered a demonstration</a:t>
            </a:r>
          </a:p>
          <a:p>
            <a:pPr marL="1428750" lvl="2" indent="-285750" rtl="0">
              <a:lnSpc>
                <a:spcPct val="50000"/>
              </a:lnSpc>
              <a:spcBef>
                <a:spcPts val="0"/>
              </a:spcBef>
              <a:buFont typeface="Arial"/>
              <a:buChar char="•"/>
            </a:pPr>
            <a:r>
              <a:rPr lang="en" sz="1600" dirty="0">
                <a:solidFill>
                  <a:schemeClr val="tx1"/>
                </a:solidFill>
              </a:rPr>
              <a:t>Got “buy-in” from the </a:t>
            </a:r>
            <a:r>
              <a:rPr lang="en" sz="1600" dirty="0" smtClean="0">
                <a:solidFill>
                  <a:schemeClr val="tx1"/>
                </a:solidFill>
              </a:rPr>
              <a:t>team</a:t>
            </a:r>
          </a:p>
          <a:p>
            <a:pPr marL="1428750" lvl="2" indent="-285750" rtl="0">
              <a:lnSpc>
                <a:spcPct val="50000"/>
              </a:lnSpc>
              <a:spcBef>
                <a:spcPts val="0"/>
              </a:spcBef>
              <a:buFont typeface="Arial"/>
              <a:buChar char="•"/>
            </a:pPr>
            <a:endParaRPr lang="en" sz="100" dirty="0">
              <a:solidFill>
                <a:schemeClr val="tx1"/>
              </a:solidFill>
            </a:endParaRPr>
          </a:p>
          <a:p>
            <a:pPr marL="971550" lvl="1" indent="-285750" rtl="0">
              <a:lnSpc>
                <a:spcPct val="50000"/>
              </a:lnSpc>
              <a:spcBef>
                <a:spcPts val="0"/>
              </a:spcBef>
              <a:buFont typeface="Arial"/>
              <a:buChar char="•"/>
            </a:pPr>
            <a:r>
              <a:rPr lang="en" sz="2000" dirty="0">
                <a:solidFill>
                  <a:schemeClr val="tx1"/>
                </a:solidFill>
              </a:rPr>
              <a:t>Offered it to staff as a voluntary </a:t>
            </a:r>
            <a:r>
              <a:rPr lang="en" sz="2000" dirty="0" smtClean="0">
                <a:solidFill>
                  <a:schemeClr val="tx1"/>
                </a:solidFill>
              </a:rPr>
              <a:t>opportunity:.</a:t>
            </a:r>
            <a:endParaRPr lang="en" sz="2000" dirty="0">
              <a:solidFill>
                <a:schemeClr val="tx1"/>
              </a:solidFill>
            </a:endParaRPr>
          </a:p>
          <a:p>
            <a:pPr marL="1428750" lvl="2" indent="-285750" rtl="0">
              <a:lnSpc>
                <a:spcPct val="50000"/>
              </a:lnSpc>
              <a:spcBef>
                <a:spcPts val="0"/>
              </a:spcBef>
              <a:buFont typeface="Arial"/>
              <a:buChar char="•"/>
            </a:pPr>
            <a:r>
              <a:rPr lang="en" sz="1600" dirty="0">
                <a:solidFill>
                  <a:schemeClr val="tx1"/>
                </a:solidFill>
              </a:rPr>
              <a:t>Low participation</a:t>
            </a:r>
          </a:p>
          <a:p>
            <a:pPr marL="1428750" lvl="2" indent="-285750" rtl="0">
              <a:lnSpc>
                <a:spcPct val="50000"/>
              </a:lnSpc>
              <a:spcBef>
                <a:spcPts val="0"/>
              </a:spcBef>
              <a:buFont typeface="Arial"/>
              <a:buChar char="•"/>
            </a:pPr>
            <a:r>
              <a:rPr lang="en" sz="1600" dirty="0">
                <a:solidFill>
                  <a:schemeClr val="tx1"/>
                </a:solidFill>
              </a:rPr>
              <a:t>Positive feedback from those who </a:t>
            </a:r>
            <a:r>
              <a:rPr lang="en" sz="1600" dirty="0" smtClean="0">
                <a:solidFill>
                  <a:schemeClr val="tx1"/>
                </a:solidFill>
              </a:rPr>
              <a:t>participated</a:t>
            </a:r>
          </a:p>
          <a:p>
            <a:pPr marL="1428750" lvl="2" indent="-285750" rtl="0">
              <a:lnSpc>
                <a:spcPct val="50000"/>
              </a:lnSpc>
              <a:spcBef>
                <a:spcPts val="0"/>
              </a:spcBef>
              <a:buFont typeface="Arial"/>
              <a:buChar char="•"/>
            </a:pPr>
            <a:endParaRPr lang="en" sz="100" dirty="0">
              <a:solidFill>
                <a:schemeClr val="tx1"/>
              </a:solidFill>
            </a:endParaRPr>
          </a:p>
          <a:p>
            <a:pPr marL="971550" lvl="1" indent="-285750" rtl="0">
              <a:lnSpc>
                <a:spcPct val="50000"/>
              </a:lnSpc>
              <a:spcBef>
                <a:spcPts val="0"/>
              </a:spcBef>
              <a:buFont typeface="Arial"/>
              <a:buChar char="•"/>
            </a:pPr>
            <a:r>
              <a:rPr lang="en" sz="2000" dirty="0">
                <a:solidFill>
                  <a:schemeClr val="tx1"/>
                </a:solidFill>
              </a:rPr>
              <a:t>Shared with the District Leadership </a:t>
            </a:r>
            <a:r>
              <a:rPr lang="en" sz="2000" dirty="0" smtClean="0">
                <a:solidFill>
                  <a:schemeClr val="tx1"/>
                </a:solidFill>
              </a:rPr>
              <a:t>Team</a:t>
            </a:r>
            <a:r>
              <a:rPr lang="en" sz="1800" dirty="0" smtClean="0">
                <a:solidFill>
                  <a:schemeClr val="tx1"/>
                </a:solidFill>
              </a:rPr>
              <a:t>:</a:t>
            </a:r>
            <a:endParaRPr lang="en" sz="1800" dirty="0">
              <a:solidFill>
                <a:schemeClr val="tx1"/>
              </a:solidFill>
            </a:endParaRPr>
          </a:p>
          <a:p>
            <a:pPr marL="1428750" lvl="2" indent="-285750" rtl="0">
              <a:lnSpc>
                <a:spcPct val="50000"/>
              </a:lnSpc>
              <a:spcBef>
                <a:spcPts val="0"/>
              </a:spcBef>
              <a:buFont typeface="Arial"/>
              <a:buChar char="•"/>
            </a:pPr>
            <a:r>
              <a:rPr lang="en" sz="1600" dirty="0">
                <a:solidFill>
                  <a:schemeClr val="tx1"/>
                </a:solidFill>
              </a:rPr>
              <a:t>Dedicate professional development time next school year for certified staff</a:t>
            </a:r>
          </a:p>
          <a:p>
            <a:pPr marL="1428750" lvl="2" indent="-285750" rtl="0">
              <a:lnSpc>
                <a:spcPct val="50000"/>
              </a:lnSpc>
              <a:spcBef>
                <a:spcPts val="0"/>
              </a:spcBef>
              <a:buFont typeface="Arial"/>
              <a:buChar char="•"/>
            </a:pPr>
            <a:r>
              <a:rPr lang="en" sz="1600" dirty="0">
                <a:solidFill>
                  <a:schemeClr val="tx1"/>
                </a:solidFill>
              </a:rPr>
              <a:t>Educational Assistants will participate at the beginning of the school </a:t>
            </a:r>
            <a:r>
              <a:rPr lang="en" sz="1600" dirty="0" smtClean="0">
                <a:solidFill>
                  <a:schemeClr val="tx1"/>
                </a:solidFill>
              </a:rPr>
              <a:t>year</a:t>
            </a:r>
          </a:p>
          <a:p>
            <a:pPr marL="1428750" lvl="2" indent="-285750" rtl="0">
              <a:lnSpc>
                <a:spcPct val="50000"/>
              </a:lnSpc>
              <a:spcBef>
                <a:spcPts val="0"/>
              </a:spcBef>
              <a:buFont typeface="Arial"/>
              <a:buChar char="•"/>
            </a:pPr>
            <a:endParaRPr lang="en" sz="100" dirty="0">
              <a:solidFill>
                <a:schemeClr val="tx1"/>
              </a:solidFill>
            </a:endParaRPr>
          </a:p>
          <a:p>
            <a:pPr marL="971550" lvl="1" indent="-285750" rtl="0">
              <a:lnSpc>
                <a:spcPct val="50000"/>
              </a:lnSpc>
              <a:spcBef>
                <a:spcPts val="0"/>
              </a:spcBef>
              <a:buFont typeface="Arial"/>
              <a:buChar char="•"/>
            </a:pPr>
            <a:r>
              <a:rPr lang="en" sz="2000" dirty="0">
                <a:solidFill>
                  <a:schemeClr val="tx1"/>
                </a:solidFill>
              </a:rPr>
              <a:t>Next </a:t>
            </a:r>
            <a:r>
              <a:rPr lang="en" sz="2000" dirty="0" smtClean="0">
                <a:solidFill>
                  <a:schemeClr val="tx1"/>
                </a:solidFill>
              </a:rPr>
              <a:t>Steps</a:t>
            </a:r>
            <a:r>
              <a:rPr lang="en" sz="1800" dirty="0" smtClean="0">
                <a:solidFill>
                  <a:schemeClr val="tx1"/>
                </a:solidFill>
              </a:rPr>
              <a:t>:</a:t>
            </a:r>
            <a:endParaRPr lang="en" sz="1800" dirty="0">
              <a:solidFill>
                <a:schemeClr val="tx1"/>
              </a:solidFill>
            </a:endParaRPr>
          </a:p>
          <a:p>
            <a:pPr marL="1428750" lvl="2" indent="-285750" rtl="0">
              <a:lnSpc>
                <a:spcPct val="50000"/>
              </a:lnSpc>
              <a:spcBef>
                <a:spcPts val="0"/>
              </a:spcBef>
              <a:buFont typeface="Arial"/>
              <a:buChar char="•"/>
            </a:pPr>
            <a:r>
              <a:rPr lang="en" sz="1600" dirty="0">
                <a:solidFill>
                  <a:schemeClr val="tx1"/>
                </a:solidFill>
              </a:rPr>
              <a:t>Looking to have 9th Grade Health students take the Friend2Friend </a:t>
            </a:r>
            <a:endParaRPr lang="en" sz="1600" dirty="0" smtClean="0">
              <a:solidFill>
                <a:schemeClr val="tx1"/>
              </a:solidFill>
            </a:endParaRPr>
          </a:p>
          <a:p>
            <a:pPr marL="1143000" lvl="2" rtl="0">
              <a:lnSpc>
                <a:spcPct val="50000"/>
              </a:lnSpc>
              <a:spcBef>
                <a:spcPts val="0"/>
              </a:spcBef>
            </a:pPr>
            <a:r>
              <a:rPr lang="en" sz="1600" dirty="0">
                <a:solidFill>
                  <a:schemeClr val="tx1"/>
                </a:solidFill>
              </a:rPr>
              <a:t> </a:t>
            </a:r>
            <a:r>
              <a:rPr lang="en" sz="1600" dirty="0" smtClean="0">
                <a:solidFill>
                  <a:schemeClr val="tx1"/>
                </a:solidFill>
              </a:rPr>
              <a:t>    Simulation</a:t>
            </a:r>
            <a:endParaRPr lang="en" sz="1600" dirty="0">
              <a:solidFill>
                <a:schemeClr val="tx1"/>
              </a:solidFill>
            </a:endParaRPr>
          </a:p>
        </p:txBody>
      </p:sp>
    </p:spTree>
    <p:extLst>
      <p:ext uri="{BB962C8B-B14F-4D97-AF65-F5344CB8AC3E}">
        <p14:creationId xmlns:p14="http://schemas.microsoft.com/office/powerpoint/2010/main" val="1750559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 y="42669"/>
            <a:ext cx="5943612" cy="1481331"/>
          </a:xfrm>
          <a:prstGeom prst="rect">
            <a:avLst/>
          </a:prstGeom>
        </p:spPr>
      </p:pic>
      <p:sp>
        <p:nvSpPr>
          <p:cNvPr id="2" name="Title 1"/>
          <p:cNvSpPr>
            <a:spLocks noGrp="1"/>
          </p:cNvSpPr>
          <p:nvPr>
            <p:ph type="title"/>
          </p:nvPr>
        </p:nvSpPr>
        <p:spPr>
          <a:xfrm>
            <a:off x="2971800" y="304800"/>
            <a:ext cx="5410200" cy="1143000"/>
          </a:xfrm>
        </p:spPr>
        <p:txBody>
          <a:bodyPr/>
          <a:lstStyle/>
          <a:p>
            <a:r>
              <a:rPr lang="en-US" dirty="0" smtClean="0">
                <a:latin typeface="Arial" panose="020B0604020202020204" pitchFamily="34" charset="0"/>
                <a:cs typeface="Arial" panose="020B0604020202020204" pitchFamily="34" charset="0"/>
              </a:rPr>
              <a:t>Lessons Learned:</a:t>
            </a:r>
            <a:endParaRPr lang="en-US" dirty="0">
              <a:latin typeface="Arial" panose="020B0604020202020204" pitchFamily="34" charset="0"/>
              <a:cs typeface="Arial" panose="020B0604020202020204" pitchFamily="34" charset="0"/>
            </a:endParaRPr>
          </a:p>
        </p:txBody>
      </p:sp>
      <p:sp>
        <p:nvSpPr>
          <p:cNvPr id="6" name="Shape 68"/>
          <p:cNvSpPr txBox="1">
            <a:spLocks/>
          </p:cNvSpPr>
          <p:nvPr/>
        </p:nvSpPr>
        <p:spPr>
          <a:xfrm>
            <a:off x="547200" y="1917600"/>
            <a:ext cx="8520600" cy="3416400"/>
          </a:xfrm>
          <a:prstGeom prst="rect">
            <a:avLst/>
          </a:prstGeom>
        </p:spPr>
        <p:txBody>
          <a:bodyPr vert="horz" lIns="91425" tIns="91425" rIns="91425" bIns="91425" rtlCol="0" anchor="t" anchorCtr="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514350" indent="-285750">
              <a:spcBef>
                <a:spcPts val="0"/>
              </a:spcBef>
              <a:buFont typeface="Arial"/>
              <a:buChar char="•"/>
            </a:pPr>
            <a:r>
              <a:rPr lang="en" b="1" dirty="0" smtClean="0"/>
              <a:t>Dedicated time is critical!</a:t>
            </a:r>
          </a:p>
          <a:p>
            <a:pPr marL="514350" indent="-285750">
              <a:spcBef>
                <a:spcPts val="0"/>
              </a:spcBef>
              <a:buFont typeface="Arial"/>
              <a:buChar char="•"/>
            </a:pPr>
            <a:endParaRPr lang="en" sz="1200" b="1" dirty="0" smtClean="0"/>
          </a:p>
          <a:p>
            <a:pPr marL="514350" indent="-285750">
              <a:spcBef>
                <a:spcPts val="0"/>
              </a:spcBef>
              <a:buFont typeface="Arial"/>
              <a:buChar char="•"/>
            </a:pPr>
            <a:r>
              <a:rPr lang="en" b="1" dirty="0" smtClean="0"/>
              <a:t>Better facilitated if there is an identified need established.</a:t>
            </a:r>
          </a:p>
          <a:p>
            <a:pPr marL="514350" indent="-285750">
              <a:spcBef>
                <a:spcPts val="0"/>
              </a:spcBef>
              <a:buFont typeface="Arial"/>
              <a:buChar char="•"/>
            </a:pPr>
            <a:endParaRPr lang="en" sz="1200" b="1" dirty="0" smtClean="0"/>
          </a:p>
          <a:p>
            <a:pPr marL="514350" indent="-285750">
              <a:spcBef>
                <a:spcPts val="0"/>
              </a:spcBef>
              <a:buFont typeface="Arial"/>
              <a:buChar char="•"/>
            </a:pPr>
            <a:r>
              <a:rPr lang="en" b="1" dirty="0" smtClean="0"/>
              <a:t>Training model across disciplines - forward thinking!</a:t>
            </a:r>
            <a:endParaRPr lang="en" b="1" dirty="0"/>
          </a:p>
        </p:txBody>
      </p:sp>
      <p:pic>
        <p:nvPicPr>
          <p:cNvPr id="6146" name="Picture 2" descr="C:\Users\Bill\AppData\Local\Microsoft\Windows\Temporary Internet Files\Content.IE5\EIF0VRDG\lessons-learned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703182"/>
            <a:ext cx="3683000" cy="276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523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7620000" cy="5105400"/>
          </a:xfrm>
        </p:spPr>
        <p:txBody>
          <a:bodyPr>
            <a:normAutofit/>
          </a:bodyPr>
          <a:lstStyle/>
          <a:p>
            <a:r>
              <a:rPr lang="en-US" sz="2400" b="1" dirty="0" smtClean="0"/>
              <a:t>Ask Panelists Your Questions on Promoting &amp; Implementing Kognito Trainings:</a:t>
            </a:r>
          </a:p>
          <a:p>
            <a:pPr marL="114300" indent="0">
              <a:buNone/>
            </a:pPr>
            <a:endParaRPr lang="en-US" sz="2400" b="1" dirty="0">
              <a:solidFill>
                <a:schemeClr val="tx2">
                  <a:lumMod val="75000"/>
                </a:schemeClr>
              </a:solidFill>
            </a:endParaRPr>
          </a:p>
          <a:p>
            <a:pPr marL="114300" indent="0" algn="ctr">
              <a:buNone/>
            </a:pPr>
            <a:r>
              <a:rPr lang="en-US" sz="2400" i="1" dirty="0" smtClean="0">
                <a:solidFill>
                  <a:schemeClr val="tx2">
                    <a:lumMod val="75000"/>
                  </a:schemeClr>
                </a:solidFill>
              </a:rPr>
              <a:t>Type your questions in the chat box. </a:t>
            </a:r>
          </a:p>
          <a:p>
            <a:pPr lvl="2"/>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7" y="42669"/>
            <a:ext cx="5943612" cy="1481331"/>
          </a:xfrm>
          <a:prstGeom prst="rect">
            <a:avLst/>
          </a:prstGeom>
        </p:spPr>
      </p:pic>
      <p:sp>
        <p:nvSpPr>
          <p:cNvPr id="2" name="Title 1"/>
          <p:cNvSpPr>
            <a:spLocks noGrp="1"/>
          </p:cNvSpPr>
          <p:nvPr>
            <p:ph type="title"/>
          </p:nvPr>
        </p:nvSpPr>
        <p:spPr>
          <a:xfrm>
            <a:off x="5486400" y="348343"/>
            <a:ext cx="2667000" cy="1143000"/>
          </a:xfrm>
        </p:spPr>
        <p:txBody>
          <a:bodyPr/>
          <a:lstStyle/>
          <a:p>
            <a:r>
              <a:rPr lang="en-US" dirty="0" smtClean="0">
                <a:latin typeface="Arial" panose="020B0604020202020204" pitchFamily="34" charset="0"/>
                <a:cs typeface="Arial" panose="020B0604020202020204" pitchFamily="34" charset="0"/>
              </a:rPr>
              <a:t>Q &amp; A:</a:t>
            </a:r>
            <a:endParaRPr lang="en-US" dirty="0">
              <a:latin typeface="Arial" panose="020B0604020202020204" pitchFamily="34" charset="0"/>
              <a:cs typeface="Arial" panose="020B0604020202020204" pitchFamily="34" charset="0"/>
            </a:endParaRPr>
          </a:p>
        </p:txBody>
      </p:sp>
      <p:pic>
        <p:nvPicPr>
          <p:cNvPr id="3074" name="Picture 2" descr="C:\Users\Bill\AppData\Local\Microsoft\Windows\Temporary Internet Files\Content.IE5\X8KG1OAF\Help.Support.Advice.Guidance.Assistanc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0" y="3688896"/>
            <a:ext cx="4381500" cy="2628900"/>
          </a:xfrm>
          <a:prstGeom prst="rect">
            <a:avLst/>
          </a:prstGeom>
          <a:noFill/>
          <a:ln w="38100">
            <a:solidFill>
              <a:srgbClr val="B4501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232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620000" cy="5105400"/>
          </a:xfrm>
        </p:spPr>
        <p:txBody>
          <a:bodyPr>
            <a:normAutofit lnSpcReduction="10000"/>
          </a:bodyPr>
          <a:lstStyle/>
          <a:p>
            <a:r>
              <a:rPr lang="en-US" dirty="0" smtClean="0"/>
              <a:t>OSPF wants to help you be successful in implementing Kognito!</a:t>
            </a:r>
          </a:p>
          <a:p>
            <a:endParaRPr lang="en-US" sz="1400" dirty="0" smtClean="0"/>
          </a:p>
          <a:p>
            <a:r>
              <a:rPr lang="en-US" sz="2400" b="1" dirty="0" smtClean="0"/>
              <a:t>Resources:</a:t>
            </a:r>
            <a:endParaRPr lang="en-US" sz="2400" b="1" dirty="0"/>
          </a:p>
          <a:p>
            <a:pPr lvl="1"/>
            <a:r>
              <a:rPr lang="en-US" u="sng" dirty="0" smtClean="0">
                <a:hlinkClick r:id="rId3"/>
              </a:rPr>
              <a:t>Kognito Resources Landing Page</a:t>
            </a:r>
            <a:endParaRPr lang="en-US" u="sng" dirty="0" smtClean="0"/>
          </a:p>
          <a:p>
            <a:pPr lvl="2"/>
            <a:r>
              <a:rPr lang="en-US" dirty="0" smtClean="0"/>
              <a:t>Flyers</a:t>
            </a:r>
          </a:p>
          <a:p>
            <a:pPr lvl="2"/>
            <a:r>
              <a:rPr lang="en-US" dirty="0" smtClean="0"/>
              <a:t>Past Power Points</a:t>
            </a:r>
          </a:p>
          <a:p>
            <a:pPr lvl="2"/>
            <a:r>
              <a:rPr lang="en-US" dirty="0" smtClean="0"/>
              <a:t>Webinar Recordings</a:t>
            </a:r>
          </a:p>
          <a:p>
            <a:pPr lvl="2"/>
            <a:r>
              <a:rPr lang="en-US" dirty="0" smtClean="0"/>
              <a:t>Kognito Champions Tool Kit</a:t>
            </a:r>
          </a:p>
          <a:p>
            <a:pPr lvl="2"/>
            <a:r>
              <a:rPr lang="en-US" dirty="0" smtClean="0"/>
              <a:t>Kognito Champion Sign Up</a:t>
            </a:r>
          </a:p>
          <a:p>
            <a:pPr lvl="2"/>
            <a:endParaRPr lang="en-US" dirty="0" smtClean="0"/>
          </a:p>
          <a:p>
            <a:pPr lvl="1"/>
            <a:r>
              <a:rPr lang="en-US" u="sng" dirty="0" smtClean="0">
                <a:hlinkClick r:id="rId4"/>
              </a:rPr>
              <a:t>Spread the Word Resources</a:t>
            </a:r>
            <a:endParaRPr lang="en-US" u="sng" dirty="0" smtClean="0"/>
          </a:p>
          <a:p>
            <a:pPr lvl="2"/>
            <a:r>
              <a:rPr lang="en-US" dirty="0" smtClean="0"/>
              <a:t>Flyers</a:t>
            </a:r>
          </a:p>
          <a:p>
            <a:pPr lvl="2"/>
            <a:r>
              <a:rPr lang="en-US" dirty="0" smtClean="0"/>
              <a:t>Power Point Slides</a:t>
            </a:r>
          </a:p>
          <a:p>
            <a:pPr lvl="2"/>
            <a:r>
              <a:rPr lang="en-US" dirty="0" smtClean="0"/>
              <a:t>Pre-Written </a:t>
            </a:r>
            <a:r>
              <a:rPr lang="en-US" dirty="0"/>
              <a:t>M</a:t>
            </a:r>
            <a:r>
              <a:rPr lang="en-US" dirty="0" smtClean="0"/>
              <a:t>essages</a:t>
            </a:r>
          </a:p>
          <a:p>
            <a:pPr lvl="2"/>
            <a:r>
              <a:rPr lang="en-US" dirty="0" smtClean="0"/>
              <a:t>Discussion Guides</a:t>
            </a:r>
          </a:p>
          <a:p>
            <a:pPr lvl="2"/>
            <a:endParaRPr lang="en-US" dirty="0" smtClean="0"/>
          </a:p>
          <a:p>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7" y="42669"/>
            <a:ext cx="5943612" cy="1481331"/>
          </a:xfrm>
          <a:prstGeom prst="rect">
            <a:avLst/>
          </a:prstGeom>
        </p:spPr>
      </p:pic>
      <p:sp>
        <p:nvSpPr>
          <p:cNvPr id="2" name="Title 1"/>
          <p:cNvSpPr>
            <a:spLocks noGrp="1"/>
          </p:cNvSpPr>
          <p:nvPr>
            <p:ph type="title"/>
          </p:nvPr>
        </p:nvSpPr>
        <p:spPr>
          <a:xfrm>
            <a:off x="2971800" y="304800"/>
            <a:ext cx="5410200" cy="1143000"/>
          </a:xfrm>
        </p:spPr>
        <p:txBody>
          <a:bodyPr/>
          <a:lstStyle/>
          <a:p>
            <a:r>
              <a:rPr lang="en-US" dirty="0" smtClean="0">
                <a:latin typeface="Arial" panose="020B0604020202020204" pitchFamily="34" charset="0"/>
                <a:cs typeface="Arial" panose="020B0604020202020204" pitchFamily="34" charset="0"/>
              </a:rPr>
              <a:t>Resources for You!</a:t>
            </a:r>
            <a:endParaRPr lang="en-US" dirty="0">
              <a:latin typeface="Arial" panose="020B0604020202020204" pitchFamily="34" charset="0"/>
              <a:cs typeface="Arial" panose="020B0604020202020204" pitchFamily="34" charset="0"/>
            </a:endParaRPr>
          </a:p>
        </p:txBody>
      </p:sp>
      <p:pic>
        <p:nvPicPr>
          <p:cNvPr id="1026" name="Picture 2" descr="C:\Users\Bill\AppData\Local\Microsoft\Windows\Temporary Internet Files\Content.IE5\7APBLTQF\101_1062[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9200" y="3733800"/>
            <a:ext cx="2641600" cy="1981200"/>
          </a:xfrm>
          <a:prstGeom prst="rect">
            <a:avLst/>
          </a:prstGeom>
          <a:noFill/>
          <a:ln w="38100">
            <a:solidFill>
              <a:srgbClr val="B4501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590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620000" cy="5105400"/>
          </a:xfrm>
        </p:spPr>
        <p:txBody>
          <a:bodyPr>
            <a:normAutofit/>
          </a:bodyPr>
          <a:lstStyle/>
          <a:p>
            <a:r>
              <a:rPr lang="en-US" sz="2400" b="1" dirty="0" smtClean="0"/>
              <a:t>Where to Go to Find OSPF Resources:</a:t>
            </a:r>
          </a:p>
          <a:p>
            <a:pPr lvl="1"/>
            <a:r>
              <a:rPr lang="en-US" sz="2400" dirty="0" smtClean="0">
                <a:solidFill>
                  <a:schemeClr val="tx2">
                    <a:lumMod val="75000"/>
                  </a:schemeClr>
                </a:solidFill>
                <a:hlinkClick r:id="rId3"/>
              </a:rPr>
              <a:t>Ohiospf.org</a:t>
            </a:r>
            <a:r>
              <a:rPr lang="en-US" sz="2400" dirty="0">
                <a:solidFill>
                  <a:schemeClr val="tx2">
                    <a:lumMod val="75000"/>
                  </a:schemeClr>
                </a:solidFill>
              </a:rPr>
              <a:t> | </a:t>
            </a:r>
            <a:r>
              <a:rPr lang="en-US" dirty="0">
                <a:solidFill>
                  <a:schemeClr val="tx2">
                    <a:lumMod val="75000"/>
                  </a:schemeClr>
                </a:solidFill>
                <a:hlinkClick r:id="rId4"/>
              </a:rPr>
              <a:t>http://</a:t>
            </a:r>
            <a:r>
              <a:rPr lang="en-US" dirty="0" smtClean="0">
                <a:solidFill>
                  <a:schemeClr val="tx2">
                    <a:lumMod val="75000"/>
                  </a:schemeClr>
                </a:solidFill>
                <a:hlinkClick r:id="rId4"/>
              </a:rPr>
              <a:t>ohiospf.org/content.php?pageurl=ocfh</a:t>
            </a:r>
            <a:r>
              <a:rPr lang="en-US" dirty="0" smtClean="0">
                <a:solidFill>
                  <a:schemeClr val="tx2">
                    <a:lumMod val="75000"/>
                  </a:schemeClr>
                </a:solidFill>
              </a:rPr>
              <a:t> </a:t>
            </a:r>
            <a:endParaRPr lang="en-US" dirty="0">
              <a:solidFill>
                <a:schemeClr val="tx2">
                  <a:lumMod val="75000"/>
                </a:schemeClr>
              </a:solidFill>
            </a:endParaRPr>
          </a:p>
          <a:p>
            <a:pPr lvl="1"/>
            <a:r>
              <a:rPr lang="en-US" sz="1600" dirty="0" smtClean="0">
                <a:solidFill>
                  <a:schemeClr val="tx2">
                    <a:lumMod val="75000"/>
                  </a:schemeClr>
                </a:solidFill>
              </a:rPr>
              <a:t>Home Page</a:t>
            </a:r>
            <a:r>
              <a:rPr lang="en-US" sz="1600" dirty="0" smtClean="0">
                <a:solidFill>
                  <a:schemeClr val="tx2">
                    <a:lumMod val="75000"/>
                  </a:schemeClr>
                </a:solidFill>
                <a:sym typeface="Wingdings" panose="05000000000000000000" pitchFamily="2" charset="2"/>
              </a:rPr>
              <a:t> Resources  “New- Ohio Campaign for Hope- Kognito- Resources”</a:t>
            </a:r>
            <a:endParaRPr lang="en-US" sz="1600" dirty="0" smtClean="0">
              <a:solidFill>
                <a:schemeClr val="tx2">
                  <a:lumMod val="75000"/>
                </a:schemeClr>
              </a:solidFill>
            </a:endParaRPr>
          </a:p>
          <a:p>
            <a:pPr lvl="1"/>
            <a:endParaRPr lang="en-US" sz="2400" dirty="0" smtClean="0">
              <a:solidFill>
                <a:schemeClr val="tx2">
                  <a:lumMod val="75000"/>
                </a:schemeClr>
              </a:solidFill>
            </a:endParaRPr>
          </a:p>
          <a:p>
            <a:pPr lvl="1"/>
            <a:endParaRPr lang="en-US" b="1" dirty="0" smtClean="0">
              <a:solidFill>
                <a:schemeClr val="tx2">
                  <a:lumMod val="75000"/>
                </a:schemeClr>
              </a:solidFill>
            </a:endParaRPr>
          </a:p>
          <a:p>
            <a:pPr lvl="2"/>
            <a:endParaRPr lang="en-US" dirty="0" smtClean="0"/>
          </a:p>
          <a:p>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7" y="42669"/>
            <a:ext cx="5943612" cy="1481331"/>
          </a:xfrm>
          <a:prstGeom prst="rect">
            <a:avLst/>
          </a:prstGeom>
        </p:spPr>
      </p:pic>
      <p:sp>
        <p:nvSpPr>
          <p:cNvPr id="2" name="Title 1"/>
          <p:cNvSpPr>
            <a:spLocks noGrp="1"/>
          </p:cNvSpPr>
          <p:nvPr>
            <p:ph type="title"/>
          </p:nvPr>
        </p:nvSpPr>
        <p:spPr>
          <a:xfrm>
            <a:off x="2971800" y="304800"/>
            <a:ext cx="5410200" cy="1143000"/>
          </a:xfrm>
        </p:spPr>
        <p:txBody>
          <a:bodyPr/>
          <a:lstStyle/>
          <a:p>
            <a:r>
              <a:rPr lang="en-US" dirty="0" smtClean="0">
                <a:latin typeface="Arial" panose="020B0604020202020204" pitchFamily="34" charset="0"/>
                <a:cs typeface="Arial" panose="020B0604020202020204" pitchFamily="34" charset="0"/>
              </a:rPr>
              <a:t>Resources for You!</a:t>
            </a:r>
            <a:endParaRPr lang="en-US"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7" y="3068280"/>
            <a:ext cx="6622474" cy="3804234"/>
          </a:xfrm>
          <a:prstGeom prst="rect">
            <a:avLst/>
          </a:prstGeom>
          <a:ln w="38100">
            <a:solidFill>
              <a:srgbClr val="B45012"/>
            </a:solidFill>
          </a:ln>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93173" y="2838134"/>
            <a:ext cx="5422227" cy="2953066"/>
          </a:xfrm>
          <a:prstGeom prst="rect">
            <a:avLst/>
          </a:prstGeom>
          <a:ln w="38100">
            <a:solidFill>
              <a:srgbClr val="B45012"/>
            </a:solidFill>
          </a:ln>
        </p:spPr>
      </p:pic>
      <p:cxnSp>
        <p:nvCxnSpPr>
          <p:cNvPr id="9" name="Straight Arrow Connector 8"/>
          <p:cNvCxnSpPr/>
          <p:nvPr/>
        </p:nvCxnSpPr>
        <p:spPr>
          <a:xfrm flipV="1">
            <a:off x="7924800" y="4038600"/>
            <a:ext cx="0" cy="532358"/>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828800" y="5105400"/>
            <a:ext cx="304800" cy="400692"/>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248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620000" cy="5105400"/>
          </a:xfrm>
        </p:spPr>
        <p:txBody>
          <a:bodyPr>
            <a:normAutofit/>
          </a:bodyPr>
          <a:lstStyle/>
          <a:p>
            <a:r>
              <a:rPr lang="en-US" sz="2400" b="1" dirty="0" smtClean="0"/>
              <a:t>Where to Go to Find OSPF Resources:</a:t>
            </a:r>
          </a:p>
          <a:p>
            <a:pPr lvl="1"/>
            <a:r>
              <a:rPr lang="en-US" sz="2400" dirty="0" smtClean="0">
                <a:solidFill>
                  <a:schemeClr val="tx2">
                    <a:lumMod val="75000"/>
                  </a:schemeClr>
                </a:solidFill>
                <a:hlinkClick r:id="rId3"/>
              </a:rPr>
              <a:t>Ohiospf.org</a:t>
            </a:r>
            <a:r>
              <a:rPr lang="en-US" sz="2400" dirty="0">
                <a:solidFill>
                  <a:schemeClr val="tx2">
                    <a:lumMod val="75000"/>
                  </a:schemeClr>
                </a:solidFill>
              </a:rPr>
              <a:t> | </a:t>
            </a:r>
            <a:r>
              <a:rPr lang="en-US" dirty="0">
                <a:solidFill>
                  <a:schemeClr val="tx2">
                    <a:lumMod val="75000"/>
                  </a:schemeClr>
                </a:solidFill>
                <a:hlinkClick r:id="rId4"/>
              </a:rPr>
              <a:t>http://</a:t>
            </a:r>
            <a:r>
              <a:rPr lang="en-US" dirty="0" smtClean="0">
                <a:solidFill>
                  <a:schemeClr val="tx2">
                    <a:lumMod val="75000"/>
                  </a:schemeClr>
                </a:solidFill>
                <a:hlinkClick r:id="rId4"/>
              </a:rPr>
              <a:t>ohiospf.org/content.php?pageurl=ocfh</a:t>
            </a:r>
            <a:r>
              <a:rPr lang="en-US" dirty="0" smtClean="0">
                <a:solidFill>
                  <a:schemeClr val="tx2">
                    <a:lumMod val="75000"/>
                  </a:schemeClr>
                </a:solidFill>
              </a:rPr>
              <a:t> </a:t>
            </a:r>
            <a:endParaRPr lang="en-US" dirty="0">
              <a:solidFill>
                <a:schemeClr val="tx2">
                  <a:lumMod val="75000"/>
                </a:schemeClr>
              </a:solidFill>
            </a:endParaRPr>
          </a:p>
          <a:p>
            <a:pPr lvl="1"/>
            <a:r>
              <a:rPr lang="en-US" sz="1600" dirty="0" smtClean="0">
                <a:solidFill>
                  <a:schemeClr val="tx2">
                    <a:lumMod val="75000"/>
                  </a:schemeClr>
                </a:solidFill>
              </a:rPr>
              <a:t>Home Page</a:t>
            </a:r>
            <a:r>
              <a:rPr lang="en-US" sz="1600" dirty="0" smtClean="0">
                <a:solidFill>
                  <a:schemeClr val="tx2">
                    <a:lumMod val="75000"/>
                  </a:schemeClr>
                </a:solidFill>
                <a:sym typeface="Wingdings" panose="05000000000000000000" pitchFamily="2" charset="2"/>
              </a:rPr>
              <a:t> Resources  “New- Ohio Campaign for Hope- Kognito- Resources”</a:t>
            </a:r>
            <a:endParaRPr lang="en-US" sz="1600" dirty="0" smtClean="0">
              <a:solidFill>
                <a:schemeClr val="tx2">
                  <a:lumMod val="75000"/>
                </a:schemeClr>
              </a:solidFill>
            </a:endParaRPr>
          </a:p>
          <a:p>
            <a:pPr lvl="1"/>
            <a:endParaRPr lang="en-US" sz="2400" dirty="0" smtClean="0">
              <a:solidFill>
                <a:schemeClr val="tx2">
                  <a:lumMod val="75000"/>
                </a:schemeClr>
              </a:solidFill>
            </a:endParaRPr>
          </a:p>
          <a:p>
            <a:pPr lvl="1"/>
            <a:endParaRPr lang="en-US" b="1" dirty="0" smtClean="0">
              <a:solidFill>
                <a:schemeClr val="tx2">
                  <a:lumMod val="75000"/>
                </a:schemeClr>
              </a:solidFill>
            </a:endParaRPr>
          </a:p>
          <a:p>
            <a:pPr lvl="2"/>
            <a:endParaRPr lang="en-US" dirty="0" smtClean="0"/>
          </a:p>
          <a:p>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7" y="42669"/>
            <a:ext cx="5943612" cy="1481331"/>
          </a:xfrm>
          <a:prstGeom prst="rect">
            <a:avLst/>
          </a:prstGeom>
        </p:spPr>
      </p:pic>
      <p:sp>
        <p:nvSpPr>
          <p:cNvPr id="2" name="Title 1"/>
          <p:cNvSpPr>
            <a:spLocks noGrp="1"/>
          </p:cNvSpPr>
          <p:nvPr>
            <p:ph type="title"/>
          </p:nvPr>
        </p:nvSpPr>
        <p:spPr>
          <a:xfrm>
            <a:off x="2971800" y="304800"/>
            <a:ext cx="5410200" cy="1143000"/>
          </a:xfrm>
        </p:spPr>
        <p:txBody>
          <a:bodyPr/>
          <a:lstStyle/>
          <a:p>
            <a:r>
              <a:rPr lang="en-US" dirty="0" smtClean="0">
                <a:latin typeface="Arial" panose="020B0604020202020204" pitchFamily="34" charset="0"/>
                <a:cs typeface="Arial" panose="020B0604020202020204" pitchFamily="34" charset="0"/>
              </a:rPr>
              <a:t>Resources for You!</a:t>
            </a:r>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0" y="3047999"/>
            <a:ext cx="6400800" cy="3269885"/>
          </a:xfrm>
          <a:prstGeom prst="rect">
            <a:avLst/>
          </a:prstGeom>
          <a:ln w="38100">
            <a:solidFill>
              <a:srgbClr val="B45012"/>
            </a:solidFill>
          </a:ln>
        </p:spPr>
      </p:pic>
    </p:spTree>
    <p:extLst>
      <p:ext uri="{BB962C8B-B14F-4D97-AF65-F5344CB8AC3E}">
        <p14:creationId xmlns:p14="http://schemas.microsoft.com/office/powerpoint/2010/main" val="3814046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620000" cy="5105400"/>
          </a:xfrm>
        </p:spPr>
        <p:txBody>
          <a:bodyPr>
            <a:normAutofit/>
          </a:bodyPr>
          <a:lstStyle/>
          <a:p>
            <a:r>
              <a:rPr lang="en-US" sz="2400" b="1" dirty="0" smtClean="0"/>
              <a:t>Where to Go to Find OSPF Resources:</a:t>
            </a:r>
          </a:p>
          <a:p>
            <a:pPr lvl="1"/>
            <a:r>
              <a:rPr lang="en-US" sz="2400" dirty="0" smtClean="0">
                <a:solidFill>
                  <a:schemeClr val="tx2">
                    <a:lumMod val="75000"/>
                  </a:schemeClr>
                </a:solidFill>
                <a:hlinkClick r:id="rId3"/>
              </a:rPr>
              <a:t>Ohiospf.org</a:t>
            </a:r>
            <a:r>
              <a:rPr lang="en-US" sz="2400" dirty="0">
                <a:solidFill>
                  <a:schemeClr val="tx2">
                    <a:lumMod val="75000"/>
                  </a:schemeClr>
                </a:solidFill>
              </a:rPr>
              <a:t> | </a:t>
            </a:r>
            <a:r>
              <a:rPr lang="en-US" dirty="0">
                <a:solidFill>
                  <a:schemeClr val="tx2">
                    <a:lumMod val="75000"/>
                  </a:schemeClr>
                </a:solidFill>
                <a:hlinkClick r:id="rId4"/>
              </a:rPr>
              <a:t>http://</a:t>
            </a:r>
            <a:r>
              <a:rPr lang="en-US" dirty="0" smtClean="0">
                <a:solidFill>
                  <a:schemeClr val="tx2">
                    <a:lumMod val="75000"/>
                  </a:schemeClr>
                </a:solidFill>
                <a:hlinkClick r:id="rId4"/>
              </a:rPr>
              <a:t>ohiospf.org/content.php?pageurl=ocfh</a:t>
            </a:r>
            <a:r>
              <a:rPr lang="en-US" dirty="0" smtClean="0">
                <a:solidFill>
                  <a:schemeClr val="tx2">
                    <a:lumMod val="75000"/>
                  </a:schemeClr>
                </a:solidFill>
              </a:rPr>
              <a:t> </a:t>
            </a:r>
            <a:endParaRPr lang="en-US" dirty="0">
              <a:solidFill>
                <a:schemeClr val="tx2">
                  <a:lumMod val="75000"/>
                </a:schemeClr>
              </a:solidFill>
            </a:endParaRPr>
          </a:p>
          <a:p>
            <a:pPr lvl="1"/>
            <a:r>
              <a:rPr lang="en-US" sz="1600" dirty="0" smtClean="0">
                <a:solidFill>
                  <a:schemeClr val="tx2">
                    <a:lumMod val="75000"/>
                  </a:schemeClr>
                </a:solidFill>
              </a:rPr>
              <a:t>Home Page</a:t>
            </a:r>
            <a:r>
              <a:rPr lang="en-US" sz="1600" dirty="0" smtClean="0">
                <a:solidFill>
                  <a:schemeClr val="tx2">
                    <a:lumMod val="75000"/>
                  </a:schemeClr>
                </a:solidFill>
                <a:sym typeface="Wingdings" panose="05000000000000000000" pitchFamily="2" charset="2"/>
              </a:rPr>
              <a:t> Resources  “New- Ohio Campaign for Hope- Kognito- Resources”</a:t>
            </a:r>
            <a:endParaRPr lang="en-US" sz="1600" dirty="0" smtClean="0">
              <a:solidFill>
                <a:schemeClr val="tx2">
                  <a:lumMod val="75000"/>
                </a:schemeClr>
              </a:solidFill>
            </a:endParaRPr>
          </a:p>
          <a:p>
            <a:pPr lvl="1"/>
            <a:endParaRPr lang="en-US" sz="2400" dirty="0" smtClean="0">
              <a:solidFill>
                <a:schemeClr val="tx2">
                  <a:lumMod val="75000"/>
                </a:schemeClr>
              </a:solidFill>
            </a:endParaRPr>
          </a:p>
          <a:p>
            <a:pPr lvl="1"/>
            <a:endParaRPr lang="en-US" b="1" dirty="0" smtClean="0">
              <a:solidFill>
                <a:schemeClr val="tx2">
                  <a:lumMod val="75000"/>
                </a:schemeClr>
              </a:solidFill>
            </a:endParaRPr>
          </a:p>
          <a:p>
            <a:pPr lvl="2"/>
            <a:endParaRPr lang="en-US" dirty="0" smtClean="0"/>
          </a:p>
          <a:p>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7" y="42669"/>
            <a:ext cx="5943612" cy="1481331"/>
          </a:xfrm>
          <a:prstGeom prst="rect">
            <a:avLst/>
          </a:prstGeom>
        </p:spPr>
      </p:pic>
      <p:sp>
        <p:nvSpPr>
          <p:cNvPr id="2" name="Title 1"/>
          <p:cNvSpPr>
            <a:spLocks noGrp="1"/>
          </p:cNvSpPr>
          <p:nvPr>
            <p:ph type="title"/>
          </p:nvPr>
        </p:nvSpPr>
        <p:spPr>
          <a:xfrm>
            <a:off x="2971800" y="304800"/>
            <a:ext cx="5410200" cy="1143000"/>
          </a:xfrm>
        </p:spPr>
        <p:txBody>
          <a:bodyPr/>
          <a:lstStyle/>
          <a:p>
            <a:r>
              <a:rPr lang="en-US" dirty="0" smtClean="0">
                <a:latin typeface="Arial" panose="020B0604020202020204" pitchFamily="34" charset="0"/>
                <a:cs typeface="Arial" panose="020B0604020202020204" pitchFamily="34" charset="0"/>
              </a:rPr>
              <a:t>Resources for You!</a:t>
            </a:r>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6400" y="2895600"/>
            <a:ext cx="4876800" cy="3848514"/>
          </a:xfrm>
          <a:prstGeom prst="rect">
            <a:avLst/>
          </a:prstGeom>
          <a:ln w="38100">
            <a:solidFill>
              <a:srgbClr val="B45012"/>
            </a:solidFill>
          </a:ln>
        </p:spPr>
      </p:pic>
    </p:spTree>
    <p:extLst>
      <p:ext uri="{BB962C8B-B14F-4D97-AF65-F5344CB8AC3E}">
        <p14:creationId xmlns:p14="http://schemas.microsoft.com/office/powerpoint/2010/main" val="40167131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620000" cy="5105400"/>
          </a:xfrm>
        </p:spPr>
        <p:txBody>
          <a:bodyPr>
            <a:normAutofit/>
          </a:bodyPr>
          <a:lstStyle/>
          <a:p>
            <a:r>
              <a:rPr lang="en-US" sz="2400" b="1" dirty="0" smtClean="0"/>
              <a:t>Where to Go to Find OSPF Resources:</a:t>
            </a:r>
          </a:p>
          <a:p>
            <a:pPr lvl="1"/>
            <a:r>
              <a:rPr lang="en-US" sz="2400" dirty="0" smtClean="0">
                <a:solidFill>
                  <a:schemeClr val="tx2">
                    <a:lumMod val="75000"/>
                  </a:schemeClr>
                </a:solidFill>
                <a:hlinkClick r:id="rId3"/>
              </a:rPr>
              <a:t>Ohiospf.org</a:t>
            </a:r>
            <a:r>
              <a:rPr lang="en-US" sz="2400" dirty="0">
                <a:solidFill>
                  <a:schemeClr val="tx2">
                    <a:lumMod val="75000"/>
                  </a:schemeClr>
                </a:solidFill>
              </a:rPr>
              <a:t> | </a:t>
            </a:r>
            <a:r>
              <a:rPr lang="en-US" dirty="0">
                <a:solidFill>
                  <a:schemeClr val="tx2">
                    <a:lumMod val="75000"/>
                  </a:schemeClr>
                </a:solidFill>
                <a:hlinkClick r:id="rId4"/>
              </a:rPr>
              <a:t>http://</a:t>
            </a:r>
            <a:r>
              <a:rPr lang="en-US" dirty="0" smtClean="0">
                <a:solidFill>
                  <a:schemeClr val="tx2">
                    <a:lumMod val="75000"/>
                  </a:schemeClr>
                </a:solidFill>
                <a:hlinkClick r:id="rId4"/>
              </a:rPr>
              <a:t>ohiospf.org/content.php?pageurl=ocfh</a:t>
            </a:r>
            <a:r>
              <a:rPr lang="en-US" dirty="0" smtClean="0">
                <a:solidFill>
                  <a:schemeClr val="tx2">
                    <a:lumMod val="75000"/>
                  </a:schemeClr>
                </a:solidFill>
              </a:rPr>
              <a:t> </a:t>
            </a:r>
            <a:endParaRPr lang="en-US" dirty="0">
              <a:solidFill>
                <a:schemeClr val="tx2">
                  <a:lumMod val="75000"/>
                </a:schemeClr>
              </a:solidFill>
            </a:endParaRPr>
          </a:p>
          <a:p>
            <a:pPr lvl="1"/>
            <a:r>
              <a:rPr lang="en-US" sz="1600" dirty="0" smtClean="0">
                <a:solidFill>
                  <a:schemeClr val="tx2">
                    <a:lumMod val="75000"/>
                  </a:schemeClr>
                </a:solidFill>
              </a:rPr>
              <a:t>Home Page</a:t>
            </a:r>
            <a:r>
              <a:rPr lang="en-US" sz="1600" dirty="0" smtClean="0">
                <a:solidFill>
                  <a:schemeClr val="tx2">
                    <a:lumMod val="75000"/>
                  </a:schemeClr>
                </a:solidFill>
                <a:sym typeface="Wingdings" panose="05000000000000000000" pitchFamily="2" charset="2"/>
              </a:rPr>
              <a:t> Resources  “New- Ohio Campaign for Hope- Kognito- Resources”</a:t>
            </a:r>
            <a:endParaRPr lang="en-US" sz="1600" dirty="0" smtClean="0">
              <a:solidFill>
                <a:schemeClr val="tx2">
                  <a:lumMod val="75000"/>
                </a:schemeClr>
              </a:solidFill>
            </a:endParaRPr>
          </a:p>
          <a:p>
            <a:pPr lvl="1"/>
            <a:endParaRPr lang="en-US" sz="2400" dirty="0" smtClean="0">
              <a:solidFill>
                <a:schemeClr val="tx2">
                  <a:lumMod val="75000"/>
                </a:schemeClr>
              </a:solidFill>
            </a:endParaRPr>
          </a:p>
          <a:p>
            <a:pPr lvl="2"/>
            <a:endParaRPr lang="en-US" dirty="0" smtClean="0"/>
          </a:p>
          <a:p>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7" y="42669"/>
            <a:ext cx="5943612" cy="1481331"/>
          </a:xfrm>
          <a:prstGeom prst="rect">
            <a:avLst/>
          </a:prstGeom>
        </p:spPr>
      </p:pic>
      <p:sp>
        <p:nvSpPr>
          <p:cNvPr id="2" name="Title 1"/>
          <p:cNvSpPr>
            <a:spLocks noGrp="1"/>
          </p:cNvSpPr>
          <p:nvPr>
            <p:ph type="title"/>
          </p:nvPr>
        </p:nvSpPr>
        <p:spPr>
          <a:xfrm>
            <a:off x="2971800" y="304800"/>
            <a:ext cx="5410200" cy="1143000"/>
          </a:xfrm>
        </p:spPr>
        <p:txBody>
          <a:bodyPr/>
          <a:lstStyle/>
          <a:p>
            <a:r>
              <a:rPr lang="en-US" dirty="0" smtClean="0">
                <a:latin typeface="Arial" panose="020B0604020202020204" pitchFamily="34" charset="0"/>
                <a:cs typeface="Arial" panose="020B0604020202020204" pitchFamily="34" charset="0"/>
              </a:rPr>
              <a:t>Resources for You!</a:t>
            </a:r>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6400" y="2971800"/>
            <a:ext cx="5155882" cy="3619740"/>
          </a:xfrm>
          <a:prstGeom prst="rect">
            <a:avLst/>
          </a:prstGeom>
          <a:ln w="38100">
            <a:solidFill>
              <a:srgbClr val="B45012"/>
            </a:solidFill>
          </a:ln>
        </p:spPr>
      </p:pic>
      <p:sp>
        <p:nvSpPr>
          <p:cNvPr id="6" name="Oval 5"/>
          <p:cNvSpPr/>
          <p:nvPr/>
        </p:nvSpPr>
        <p:spPr>
          <a:xfrm>
            <a:off x="1676400" y="4267200"/>
            <a:ext cx="4648200" cy="1905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6667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14300" indent="0">
              <a:buNone/>
            </a:pPr>
            <a:endParaRPr lang="en-US" dirty="0"/>
          </a:p>
          <a:p>
            <a:endParaRPr lang="en-US" dirty="0"/>
          </a:p>
          <a:p>
            <a:endParaRPr lang="en-US" dirty="0" smtClean="0"/>
          </a:p>
          <a:p>
            <a:endParaRPr lang="en-US" dirty="0"/>
          </a:p>
          <a:p>
            <a:endParaRPr lang="en-US" dirty="0" smtClean="0"/>
          </a:p>
          <a:p>
            <a:endParaRPr lang="en-US" dirty="0" smtClean="0"/>
          </a:p>
          <a:p>
            <a:pPr marL="114300" indent="0">
              <a:buNone/>
            </a:pPr>
            <a:endParaRPr lang="en-US" dirty="0"/>
          </a:p>
          <a:p>
            <a:endParaRPr lang="en-US" dirty="0"/>
          </a:p>
        </p:txBody>
      </p:sp>
      <p:sp>
        <p:nvSpPr>
          <p:cNvPr id="4" name="TextBox 3"/>
          <p:cNvSpPr txBox="1"/>
          <p:nvPr/>
        </p:nvSpPr>
        <p:spPr>
          <a:xfrm>
            <a:off x="4584971" y="1638181"/>
            <a:ext cx="3727179" cy="800219"/>
          </a:xfrm>
          <a:prstGeom prst="rect">
            <a:avLst/>
          </a:prstGeom>
          <a:noFill/>
        </p:spPr>
        <p:txBody>
          <a:bodyPr wrap="square" rtlCol="0">
            <a:spAutoFit/>
          </a:bodyPr>
          <a:lstStyle/>
          <a:p>
            <a:r>
              <a:rPr lang="en-US" sz="2200" dirty="0" smtClean="0"/>
              <a:t>Shawna Hite</a:t>
            </a:r>
          </a:p>
          <a:p>
            <a:r>
              <a:rPr lang="en-US" sz="1200" dirty="0" smtClean="0"/>
              <a:t>SAMHSA GLS Grant Project Coordinator,</a:t>
            </a:r>
          </a:p>
          <a:p>
            <a:r>
              <a:rPr lang="en-US" sz="1200" dirty="0" smtClean="0"/>
              <a:t>Ohio Suicide Prevention Foundation</a:t>
            </a:r>
            <a:endParaRPr lang="en-US" sz="1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 y="76200"/>
            <a:ext cx="5943612" cy="1481331"/>
          </a:xfrm>
          <a:prstGeom prst="rect">
            <a:avLst/>
          </a:prstGeom>
        </p:spPr>
      </p:pic>
      <p:sp>
        <p:nvSpPr>
          <p:cNvPr id="2" name="Title 1"/>
          <p:cNvSpPr>
            <a:spLocks noGrp="1"/>
          </p:cNvSpPr>
          <p:nvPr>
            <p:ph type="title"/>
          </p:nvPr>
        </p:nvSpPr>
        <p:spPr>
          <a:xfrm>
            <a:off x="2971800" y="304800"/>
            <a:ext cx="5562600" cy="1143000"/>
          </a:xfrm>
        </p:spPr>
        <p:txBody>
          <a:bodyPr/>
          <a:lstStyle/>
          <a:p>
            <a:r>
              <a:rPr lang="en-US" dirty="0" smtClean="0">
                <a:latin typeface="Arial" panose="020B0604020202020204" pitchFamily="34" charset="0"/>
                <a:cs typeface="Arial" panose="020B0604020202020204" pitchFamily="34" charset="0"/>
              </a:rPr>
              <a:t>Today’s Presenters:</a:t>
            </a:r>
            <a:endParaRPr lang="en-US" dirty="0">
              <a:latin typeface="Arial" panose="020B0604020202020204" pitchFamily="34" charset="0"/>
              <a:cs typeface="Arial" panose="020B0604020202020204" pitchFamily="34" charset="0"/>
            </a:endParaRPr>
          </a:p>
        </p:txBody>
      </p:sp>
      <p:pic>
        <p:nvPicPr>
          <p:cNvPr id="6" name="Shape 56" descr="amy.jpg"/>
          <p:cNvPicPr preferRelativeResize="0"/>
          <p:nvPr/>
        </p:nvPicPr>
        <p:blipFill>
          <a:blip r:embed="rId3">
            <a:alphaModFix/>
          </a:blip>
          <a:stretch>
            <a:fillRect/>
          </a:stretch>
        </p:blipFill>
        <p:spPr>
          <a:xfrm>
            <a:off x="4876800" y="5035476"/>
            <a:ext cx="1171575" cy="1616075"/>
          </a:xfrm>
          <a:prstGeom prst="rect">
            <a:avLst/>
          </a:prstGeom>
          <a:noFill/>
          <a:ln>
            <a:noFill/>
          </a:ln>
        </p:spPr>
      </p:pic>
      <p:sp>
        <p:nvSpPr>
          <p:cNvPr id="7" name="TextBox 6"/>
          <p:cNvSpPr txBox="1"/>
          <p:nvPr/>
        </p:nvSpPr>
        <p:spPr>
          <a:xfrm>
            <a:off x="856120" y="4114800"/>
            <a:ext cx="3487280" cy="861774"/>
          </a:xfrm>
          <a:prstGeom prst="rect">
            <a:avLst/>
          </a:prstGeom>
          <a:noFill/>
        </p:spPr>
        <p:txBody>
          <a:bodyPr wrap="square" rtlCol="0">
            <a:spAutoFit/>
          </a:bodyPr>
          <a:lstStyle/>
          <a:p>
            <a:r>
              <a:rPr lang="en-US" sz="2200" dirty="0" smtClean="0"/>
              <a:t>Donna Dickman</a:t>
            </a:r>
          </a:p>
          <a:p>
            <a:r>
              <a:rPr lang="en-US" sz="1400" dirty="0" smtClean="0"/>
              <a:t>Director,</a:t>
            </a:r>
          </a:p>
          <a:p>
            <a:r>
              <a:rPr lang="en-US" sz="1400" dirty="0" smtClean="0"/>
              <a:t>Partnership for Violence Free Families</a:t>
            </a:r>
            <a:endParaRPr lang="en-US" sz="14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1869" y="2495797"/>
            <a:ext cx="1305505" cy="129330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808" y="2495797"/>
            <a:ext cx="1371600" cy="1325217"/>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0808" y="5035476"/>
            <a:ext cx="1830312" cy="1372734"/>
          </a:xfrm>
          <a:prstGeom prst="rect">
            <a:avLst/>
          </a:prstGeom>
        </p:spPr>
      </p:pic>
      <p:sp>
        <p:nvSpPr>
          <p:cNvPr id="11" name="TextBox 10"/>
          <p:cNvSpPr txBox="1"/>
          <p:nvPr/>
        </p:nvSpPr>
        <p:spPr>
          <a:xfrm>
            <a:off x="4738278" y="4129314"/>
            <a:ext cx="2743200" cy="861774"/>
          </a:xfrm>
          <a:prstGeom prst="rect">
            <a:avLst/>
          </a:prstGeom>
          <a:noFill/>
        </p:spPr>
        <p:txBody>
          <a:bodyPr wrap="square" rtlCol="0">
            <a:spAutoFit/>
          </a:bodyPr>
          <a:lstStyle/>
          <a:p>
            <a:r>
              <a:rPr lang="en-US" sz="2200" dirty="0" smtClean="0"/>
              <a:t>Amy Macechko</a:t>
            </a:r>
          </a:p>
          <a:p>
            <a:r>
              <a:rPr lang="en-US" sz="1400" dirty="0" smtClean="0"/>
              <a:t>Health &amp; Wellness Coordinator, Talawanda School District</a:t>
            </a:r>
            <a:endParaRPr lang="en-US" sz="1400" dirty="0"/>
          </a:p>
        </p:txBody>
      </p:sp>
      <p:sp>
        <p:nvSpPr>
          <p:cNvPr id="12" name="TextBox 11"/>
          <p:cNvSpPr txBox="1"/>
          <p:nvPr/>
        </p:nvSpPr>
        <p:spPr>
          <a:xfrm>
            <a:off x="990600" y="1638181"/>
            <a:ext cx="2801083" cy="800219"/>
          </a:xfrm>
          <a:prstGeom prst="rect">
            <a:avLst/>
          </a:prstGeom>
          <a:noFill/>
        </p:spPr>
        <p:txBody>
          <a:bodyPr wrap="square" rtlCol="0">
            <a:spAutoFit/>
          </a:bodyPr>
          <a:lstStyle/>
          <a:p>
            <a:r>
              <a:rPr lang="en-US" sz="2200" dirty="0" smtClean="0"/>
              <a:t>Jenna </a:t>
            </a:r>
            <a:r>
              <a:rPr lang="en-US" sz="2200" dirty="0" err="1" smtClean="0"/>
              <a:t>Hennek</a:t>
            </a:r>
            <a:endParaRPr lang="en-US" sz="2200" dirty="0" smtClean="0"/>
          </a:p>
          <a:p>
            <a:r>
              <a:rPr lang="en-US" sz="1200" dirty="0" smtClean="0"/>
              <a:t>Account Manager,</a:t>
            </a:r>
          </a:p>
          <a:p>
            <a:r>
              <a:rPr lang="en-US" sz="1200" dirty="0" smtClean="0"/>
              <a:t>Kognito</a:t>
            </a:r>
            <a:endParaRPr lang="en-US" sz="1200" dirty="0"/>
          </a:p>
        </p:txBody>
      </p:sp>
    </p:spTree>
    <p:extLst>
      <p:ext uri="{BB962C8B-B14F-4D97-AF65-F5344CB8AC3E}">
        <p14:creationId xmlns:p14="http://schemas.microsoft.com/office/powerpoint/2010/main" val="18569086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514600"/>
            <a:ext cx="4660027" cy="4419600"/>
          </a:xfrm>
          <a:prstGeom prst="rect">
            <a:avLst/>
          </a:prstGeom>
        </p:spPr>
      </p:pic>
      <p:sp>
        <p:nvSpPr>
          <p:cNvPr id="3" name="Content Placeholder 2"/>
          <p:cNvSpPr>
            <a:spLocks noGrp="1"/>
          </p:cNvSpPr>
          <p:nvPr>
            <p:ph idx="1"/>
          </p:nvPr>
        </p:nvSpPr>
        <p:spPr>
          <a:xfrm>
            <a:off x="457200" y="1600200"/>
            <a:ext cx="7620000" cy="5105400"/>
          </a:xfrm>
        </p:spPr>
        <p:txBody>
          <a:bodyPr>
            <a:normAutofit/>
          </a:bodyPr>
          <a:lstStyle/>
          <a:p>
            <a:r>
              <a:rPr lang="en-US" sz="2400" b="1" dirty="0" smtClean="0"/>
              <a:t>Where to Go to Find OSPF Resources:</a:t>
            </a:r>
          </a:p>
          <a:p>
            <a:pPr lvl="1"/>
            <a:r>
              <a:rPr lang="en-US" sz="2400" dirty="0" smtClean="0">
                <a:solidFill>
                  <a:schemeClr val="tx2">
                    <a:lumMod val="75000"/>
                  </a:schemeClr>
                </a:solidFill>
                <a:hlinkClick r:id="rId4"/>
              </a:rPr>
              <a:t>Ohiospf.org</a:t>
            </a:r>
            <a:r>
              <a:rPr lang="en-US" sz="2400" dirty="0">
                <a:solidFill>
                  <a:schemeClr val="tx2">
                    <a:lumMod val="75000"/>
                  </a:schemeClr>
                </a:solidFill>
              </a:rPr>
              <a:t> | </a:t>
            </a:r>
            <a:r>
              <a:rPr lang="en-US" dirty="0">
                <a:solidFill>
                  <a:schemeClr val="tx2">
                    <a:lumMod val="75000"/>
                  </a:schemeClr>
                </a:solidFill>
                <a:hlinkClick r:id="rId5"/>
              </a:rPr>
              <a:t>http://</a:t>
            </a:r>
            <a:r>
              <a:rPr lang="en-US" dirty="0" smtClean="0">
                <a:solidFill>
                  <a:schemeClr val="tx2">
                    <a:lumMod val="75000"/>
                  </a:schemeClr>
                </a:solidFill>
                <a:hlinkClick r:id="rId5"/>
              </a:rPr>
              <a:t>ohiospf.org/content.php?pageurl=ocfh</a:t>
            </a:r>
            <a:r>
              <a:rPr lang="en-US" dirty="0" smtClean="0">
                <a:solidFill>
                  <a:schemeClr val="tx2">
                    <a:lumMod val="75000"/>
                  </a:schemeClr>
                </a:solidFill>
              </a:rPr>
              <a:t> </a:t>
            </a:r>
            <a:endParaRPr lang="en-US" dirty="0">
              <a:solidFill>
                <a:schemeClr val="tx2">
                  <a:lumMod val="75000"/>
                </a:schemeClr>
              </a:solidFill>
            </a:endParaRPr>
          </a:p>
          <a:p>
            <a:pPr lvl="1"/>
            <a:r>
              <a:rPr lang="en-US" sz="1600" dirty="0" smtClean="0">
                <a:solidFill>
                  <a:schemeClr val="tx2">
                    <a:lumMod val="75000"/>
                  </a:schemeClr>
                </a:solidFill>
              </a:rPr>
              <a:t>Home Page</a:t>
            </a:r>
            <a:r>
              <a:rPr lang="en-US" sz="1600" dirty="0" smtClean="0">
                <a:solidFill>
                  <a:schemeClr val="tx2">
                    <a:lumMod val="75000"/>
                  </a:schemeClr>
                </a:solidFill>
                <a:sym typeface="Wingdings" panose="05000000000000000000" pitchFamily="2" charset="2"/>
              </a:rPr>
              <a:t> Resources  “New- Ohio Campaign for Hope- Kognito- Resources”</a:t>
            </a:r>
            <a:endParaRPr lang="en-US" sz="1600" dirty="0" smtClean="0">
              <a:solidFill>
                <a:schemeClr val="tx2">
                  <a:lumMod val="75000"/>
                </a:schemeClr>
              </a:solidFill>
            </a:endParaRPr>
          </a:p>
          <a:p>
            <a:pPr lvl="1"/>
            <a:endParaRPr lang="en-US" sz="2400" dirty="0" smtClean="0">
              <a:solidFill>
                <a:schemeClr val="tx2">
                  <a:lumMod val="75000"/>
                </a:schemeClr>
              </a:solidFill>
            </a:endParaRPr>
          </a:p>
          <a:p>
            <a:pPr lvl="2"/>
            <a:endParaRPr lang="en-US" dirty="0" smtClean="0"/>
          </a:p>
          <a:p>
            <a:endParaRPr lang="en-US"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7" y="42669"/>
            <a:ext cx="5943612" cy="1481331"/>
          </a:xfrm>
          <a:prstGeom prst="rect">
            <a:avLst/>
          </a:prstGeom>
        </p:spPr>
      </p:pic>
      <p:sp>
        <p:nvSpPr>
          <p:cNvPr id="2" name="Title 1"/>
          <p:cNvSpPr>
            <a:spLocks noGrp="1"/>
          </p:cNvSpPr>
          <p:nvPr>
            <p:ph type="title"/>
          </p:nvPr>
        </p:nvSpPr>
        <p:spPr>
          <a:xfrm>
            <a:off x="2971800" y="304800"/>
            <a:ext cx="5410200" cy="1143000"/>
          </a:xfrm>
        </p:spPr>
        <p:txBody>
          <a:bodyPr/>
          <a:lstStyle/>
          <a:p>
            <a:r>
              <a:rPr lang="en-US" dirty="0" smtClean="0">
                <a:latin typeface="Arial" panose="020B0604020202020204" pitchFamily="34" charset="0"/>
                <a:cs typeface="Arial" panose="020B0604020202020204" pitchFamily="34" charset="0"/>
              </a:rPr>
              <a:t>Resources for You!</a:t>
            </a:r>
            <a:endParaRPr lang="en-US"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2400" y="4067598"/>
            <a:ext cx="4881279" cy="2757745"/>
          </a:xfrm>
          <a:prstGeom prst="rect">
            <a:avLst/>
          </a:prstGeom>
          <a:ln w="38100">
            <a:solidFill>
              <a:srgbClr val="B45012"/>
            </a:solidFill>
          </a:ln>
        </p:spPr>
      </p:pic>
    </p:spTree>
    <p:extLst>
      <p:ext uri="{BB962C8B-B14F-4D97-AF65-F5344CB8AC3E}">
        <p14:creationId xmlns:p14="http://schemas.microsoft.com/office/powerpoint/2010/main" val="8732347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620000" cy="5105400"/>
          </a:xfrm>
        </p:spPr>
        <p:txBody>
          <a:bodyPr>
            <a:normAutofit/>
          </a:bodyPr>
          <a:lstStyle/>
          <a:p>
            <a:r>
              <a:rPr lang="en-US" sz="2400" b="1" dirty="0" smtClean="0"/>
              <a:t>Where to Go to Find Kognito Resources for Ohio:</a:t>
            </a:r>
          </a:p>
          <a:p>
            <a:pPr lvl="1"/>
            <a:r>
              <a:rPr lang="en-US" sz="2400" dirty="0" smtClean="0">
                <a:solidFill>
                  <a:schemeClr val="tx2">
                    <a:lumMod val="75000"/>
                  </a:schemeClr>
                </a:solidFill>
              </a:rPr>
              <a:t> </a:t>
            </a:r>
            <a:r>
              <a:rPr lang="en-US" sz="2400" dirty="0" smtClean="0">
                <a:solidFill>
                  <a:schemeClr val="tx2">
                    <a:lumMod val="75000"/>
                  </a:schemeClr>
                </a:solidFill>
                <a:hlinkClick r:id="rId3"/>
              </a:rPr>
              <a:t>ohio.kognito.com </a:t>
            </a:r>
            <a:r>
              <a:rPr lang="en-US" sz="2400" dirty="0" smtClean="0">
                <a:solidFill>
                  <a:schemeClr val="tx2">
                    <a:lumMod val="75000"/>
                  </a:schemeClr>
                </a:solidFill>
              </a:rPr>
              <a:t> </a:t>
            </a:r>
            <a:endParaRPr lang="en-US" sz="2400" dirty="0">
              <a:solidFill>
                <a:schemeClr val="tx2">
                  <a:lumMod val="75000"/>
                </a:schemeClr>
              </a:solidFill>
            </a:endParaRPr>
          </a:p>
          <a:p>
            <a:pPr lvl="1"/>
            <a:r>
              <a:rPr lang="en-US" sz="1600" dirty="0" smtClean="0">
                <a:solidFill>
                  <a:schemeClr val="tx2">
                    <a:lumMod val="75000"/>
                  </a:schemeClr>
                </a:solidFill>
              </a:rPr>
              <a:t>Ohio’s Campaign for Hope Home Page</a:t>
            </a:r>
            <a:r>
              <a:rPr lang="en-US" sz="1600" dirty="0" smtClean="0">
                <a:solidFill>
                  <a:schemeClr val="tx2">
                    <a:lumMod val="75000"/>
                  </a:schemeClr>
                </a:solidFill>
                <a:sym typeface="Wingdings" panose="05000000000000000000" pitchFamily="2" charset="2"/>
              </a:rPr>
              <a:t> Scroll to Bottom of Page  Under “Spread the Word”  Click on Tips &amp; Resources for Schools  Click on “K-12”</a:t>
            </a:r>
            <a:endParaRPr lang="en-US" sz="1600" dirty="0" smtClean="0">
              <a:solidFill>
                <a:schemeClr val="tx2">
                  <a:lumMod val="75000"/>
                </a:schemeClr>
              </a:solidFill>
            </a:endParaRPr>
          </a:p>
          <a:p>
            <a:pPr lvl="1"/>
            <a:endParaRPr lang="en-US" sz="2400" dirty="0" smtClean="0">
              <a:solidFill>
                <a:schemeClr val="tx2">
                  <a:lumMod val="75000"/>
                </a:schemeClr>
              </a:solidFill>
            </a:endParaRPr>
          </a:p>
          <a:p>
            <a:pPr lvl="2"/>
            <a:endParaRPr lang="en-US" dirty="0" smtClean="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7" y="42669"/>
            <a:ext cx="5943612" cy="1481331"/>
          </a:xfrm>
          <a:prstGeom prst="rect">
            <a:avLst/>
          </a:prstGeom>
        </p:spPr>
      </p:pic>
      <p:sp>
        <p:nvSpPr>
          <p:cNvPr id="2" name="Title 1"/>
          <p:cNvSpPr>
            <a:spLocks noGrp="1"/>
          </p:cNvSpPr>
          <p:nvPr>
            <p:ph type="title"/>
          </p:nvPr>
        </p:nvSpPr>
        <p:spPr>
          <a:xfrm>
            <a:off x="2971800" y="304800"/>
            <a:ext cx="5410200" cy="1143000"/>
          </a:xfrm>
        </p:spPr>
        <p:txBody>
          <a:bodyPr/>
          <a:lstStyle/>
          <a:p>
            <a:r>
              <a:rPr lang="en-US" dirty="0" smtClean="0">
                <a:latin typeface="Arial" panose="020B0604020202020204" pitchFamily="34" charset="0"/>
                <a:cs typeface="Arial" panose="020B0604020202020204" pitchFamily="34" charset="0"/>
              </a:rPr>
              <a:t>Resources for You!</a:t>
            </a:r>
            <a:endParaRPr lang="en-US" dirty="0">
              <a:latin typeface="Arial" panose="020B0604020202020204" pitchFamily="34" charset="0"/>
              <a:cs typeface="Arial" panose="020B0604020202020204" pitchFamily="34" charset="0"/>
            </a:endParaRPr>
          </a:p>
        </p:txBody>
      </p:sp>
      <p:cxnSp>
        <p:nvCxnSpPr>
          <p:cNvPr id="10" name="Straight Arrow Connector 9"/>
          <p:cNvCxnSpPr/>
          <p:nvPr/>
        </p:nvCxnSpPr>
        <p:spPr>
          <a:xfrm>
            <a:off x="6934200" y="3429000"/>
            <a:ext cx="0" cy="3116271"/>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2600" y="3276600"/>
            <a:ext cx="4915794" cy="3268671"/>
          </a:xfrm>
          <a:prstGeom prst="rect">
            <a:avLst/>
          </a:prstGeom>
          <a:ln w="38100">
            <a:solidFill>
              <a:srgbClr val="B45012"/>
            </a:solidFill>
          </a:ln>
        </p:spPr>
      </p:pic>
    </p:spTree>
    <p:extLst>
      <p:ext uri="{BB962C8B-B14F-4D97-AF65-F5344CB8AC3E}">
        <p14:creationId xmlns:p14="http://schemas.microsoft.com/office/powerpoint/2010/main" val="5257769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620000" cy="5105400"/>
          </a:xfrm>
        </p:spPr>
        <p:txBody>
          <a:bodyPr>
            <a:normAutofit/>
          </a:bodyPr>
          <a:lstStyle/>
          <a:p>
            <a:r>
              <a:rPr lang="en-US" sz="2400" b="1" dirty="0" smtClean="0"/>
              <a:t>Where to Go to Find Kognito Resources for Ohio:</a:t>
            </a:r>
          </a:p>
          <a:p>
            <a:pPr lvl="1"/>
            <a:r>
              <a:rPr lang="en-US" sz="2400" dirty="0" smtClean="0">
                <a:solidFill>
                  <a:schemeClr val="tx2">
                    <a:lumMod val="75000"/>
                  </a:schemeClr>
                </a:solidFill>
              </a:rPr>
              <a:t> </a:t>
            </a:r>
            <a:r>
              <a:rPr lang="en-US" sz="2400" dirty="0" smtClean="0">
                <a:solidFill>
                  <a:schemeClr val="tx2">
                    <a:lumMod val="75000"/>
                  </a:schemeClr>
                </a:solidFill>
                <a:hlinkClick r:id="rId3"/>
              </a:rPr>
              <a:t>ohio.kognito.com </a:t>
            </a:r>
            <a:r>
              <a:rPr lang="en-US" sz="2400" dirty="0" smtClean="0">
                <a:solidFill>
                  <a:schemeClr val="tx2">
                    <a:lumMod val="75000"/>
                  </a:schemeClr>
                </a:solidFill>
              </a:rPr>
              <a:t> </a:t>
            </a:r>
            <a:endParaRPr lang="en-US" sz="2400" dirty="0">
              <a:solidFill>
                <a:schemeClr val="tx2">
                  <a:lumMod val="75000"/>
                </a:schemeClr>
              </a:solidFill>
            </a:endParaRPr>
          </a:p>
          <a:p>
            <a:pPr lvl="1"/>
            <a:r>
              <a:rPr lang="en-US" sz="1600" dirty="0" smtClean="0">
                <a:solidFill>
                  <a:schemeClr val="tx2">
                    <a:lumMod val="75000"/>
                  </a:schemeClr>
                </a:solidFill>
              </a:rPr>
              <a:t>Ohio’s Campaign for Hope Home Page</a:t>
            </a:r>
            <a:r>
              <a:rPr lang="en-US" sz="1600" dirty="0" smtClean="0">
                <a:solidFill>
                  <a:schemeClr val="tx2">
                    <a:lumMod val="75000"/>
                  </a:schemeClr>
                </a:solidFill>
                <a:sym typeface="Wingdings" panose="05000000000000000000" pitchFamily="2" charset="2"/>
              </a:rPr>
              <a:t> Scroll to Bottom of Page  Under “Spread the Word”  Click on Tips &amp; Resources for Schools  Click on “K-12”</a:t>
            </a:r>
            <a:endParaRPr lang="en-US" sz="1600" dirty="0" smtClean="0">
              <a:solidFill>
                <a:schemeClr val="tx2">
                  <a:lumMod val="75000"/>
                </a:schemeClr>
              </a:solidFill>
            </a:endParaRPr>
          </a:p>
          <a:p>
            <a:pPr lvl="1"/>
            <a:endParaRPr lang="en-US" sz="2400" dirty="0" smtClean="0">
              <a:solidFill>
                <a:schemeClr val="tx2">
                  <a:lumMod val="75000"/>
                </a:schemeClr>
              </a:solidFill>
            </a:endParaRPr>
          </a:p>
          <a:p>
            <a:pPr lvl="2"/>
            <a:endParaRPr lang="en-US" dirty="0" smtClean="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7" y="42669"/>
            <a:ext cx="5943612" cy="1481331"/>
          </a:xfrm>
          <a:prstGeom prst="rect">
            <a:avLst/>
          </a:prstGeom>
        </p:spPr>
      </p:pic>
      <p:sp>
        <p:nvSpPr>
          <p:cNvPr id="2" name="Title 1"/>
          <p:cNvSpPr>
            <a:spLocks noGrp="1"/>
          </p:cNvSpPr>
          <p:nvPr>
            <p:ph type="title"/>
          </p:nvPr>
        </p:nvSpPr>
        <p:spPr>
          <a:xfrm>
            <a:off x="2971800" y="304800"/>
            <a:ext cx="5410200" cy="1143000"/>
          </a:xfrm>
        </p:spPr>
        <p:txBody>
          <a:bodyPr/>
          <a:lstStyle/>
          <a:p>
            <a:r>
              <a:rPr lang="en-US" dirty="0" smtClean="0">
                <a:latin typeface="Arial" panose="020B0604020202020204" pitchFamily="34" charset="0"/>
                <a:cs typeface="Arial" panose="020B0604020202020204" pitchFamily="34" charset="0"/>
              </a:rPr>
              <a:t>Resources for You!</a:t>
            </a:r>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3200400"/>
            <a:ext cx="3213606" cy="35052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2400" y="3163758"/>
            <a:ext cx="4191000" cy="3679727"/>
          </a:xfrm>
          <a:prstGeom prst="rect">
            <a:avLst/>
          </a:prstGeom>
        </p:spPr>
      </p:pic>
      <p:cxnSp>
        <p:nvCxnSpPr>
          <p:cNvPr id="7" name="Straight Arrow Connector 6"/>
          <p:cNvCxnSpPr/>
          <p:nvPr/>
        </p:nvCxnSpPr>
        <p:spPr>
          <a:xfrm flipH="1">
            <a:off x="7462157" y="5050792"/>
            <a:ext cx="685800" cy="6096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267533" y="5355592"/>
            <a:ext cx="342900" cy="602163"/>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3723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7620000" cy="5105400"/>
          </a:xfrm>
        </p:spPr>
        <p:txBody>
          <a:bodyPr>
            <a:normAutofit/>
          </a:bodyPr>
          <a:lstStyle/>
          <a:p>
            <a:r>
              <a:rPr lang="en-US" sz="2400" b="1" dirty="0" smtClean="0"/>
              <a:t>Where to Go to Find Kognito Resources for Ohio:</a:t>
            </a:r>
          </a:p>
          <a:p>
            <a:pPr lvl="1"/>
            <a:r>
              <a:rPr lang="en-US" sz="2400" dirty="0" smtClean="0">
                <a:solidFill>
                  <a:schemeClr val="tx2">
                    <a:lumMod val="75000"/>
                  </a:schemeClr>
                </a:solidFill>
              </a:rPr>
              <a:t> </a:t>
            </a:r>
            <a:r>
              <a:rPr lang="en-US" sz="2400" dirty="0" smtClean="0">
                <a:solidFill>
                  <a:schemeClr val="tx2">
                    <a:lumMod val="75000"/>
                  </a:schemeClr>
                </a:solidFill>
                <a:hlinkClick r:id="rId3"/>
              </a:rPr>
              <a:t>ohio.kognito.com </a:t>
            </a:r>
            <a:r>
              <a:rPr lang="en-US" sz="2400" dirty="0" smtClean="0">
                <a:solidFill>
                  <a:schemeClr val="tx2">
                    <a:lumMod val="75000"/>
                  </a:schemeClr>
                </a:solidFill>
              </a:rPr>
              <a:t> </a:t>
            </a:r>
            <a:endParaRPr lang="en-US" sz="2400" dirty="0">
              <a:solidFill>
                <a:schemeClr val="tx2">
                  <a:lumMod val="75000"/>
                </a:schemeClr>
              </a:solidFill>
            </a:endParaRPr>
          </a:p>
          <a:p>
            <a:pPr lvl="1"/>
            <a:endParaRPr lang="en-US" sz="2400" dirty="0" smtClean="0">
              <a:solidFill>
                <a:schemeClr val="tx2">
                  <a:lumMod val="75000"/>
                </a:schemeClr>
              </a:solidFill>
            </a:endParaRPr>
          </a:p>
          <a:p>
            <a:pPr lvl="2"/>
            <a:endParaRPr lang="en-US" dirty="0" smtClean="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7" y="42669"/>
            <a:ext cx="5943612" cy="1481331"/>
          </a:xfrm>
          <a:prstGeom prst="rect">
            <a:avLst/>
          </a:prstGeom>
        </p:spPr>
      </p:pic>
      <p:sp>
        <p:nvSpPr>
          <p:cNvPr id="2" name="Title 1"/>
          <p:cNvSpPr>
            <a:spLocks noGrp="1"/>
          </p:cNvSpPr>
          <p:nvPr>
            <p:ph type="title"/>
          </p:nvPr>
        </p:nvSpPr>
        <p:spPr>
          <a:xfrm>
            <a:off x="2971800" y="304800"/>
            <a:ext cx="5410200" cy="1143000"/>
          </a:xfrm>
        </p:spPr>
        <p:txBody>
          <a:bodyPr/>
          <a:lstStyle/>
          <a:p>
            <a:r>
              <a:rPr lang="en-US" dirty="0" smtClean="0">
                <a:latin typeface="Arial" panose="020B0604020202020204" pitchFamily="34" charset="0"/>
                <a:cs typeface="Arial" panose="020B0604020202020204" pitchFamily="34" charset="0"/>
              </a:rPr>
              <a:t>Resources for You!</a:t>
            </a:r>
            <a:endParaRPr lang="en-US"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17" y="2514600"/>
            <a:ext cx="4703283" cy="2920669"/>
          </a:xfrm>
          <a:prstGeom prst="rect">
            <a:avLst/>
          </a:prstGeom>
          <a:ln w="38100">
            <a:solidFill>
              <a:srgbClr val="B45012"/>
            </a:solidFill>
          </a:ln>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7200" y="2011260"/>
            <a:ext cx="3810000" cy="4313340"/>
          </a:xfrm>
          <a:prstGeom prst="rect">
            <a:avLst/>
          </a:prstGeom>
          <a:ln w="38100">
            <a:solidFill>
              <a:srgbClr val="B45012"/>
            </a:solidFill>
          </a:ln>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34685" y="4650566"/>
            <a:ext cx="3451715" cy="2196547"/>
          </a:xfrm>
          <a:prstGeom prst="rect">
            <a:avLst/>
          </a:prstGeom>
          <a:ln w="38100">
            <a:solidFill>
              <a:srgbClr val="B45012"/>
            </a:solidFill>
          </a:ln>
        </p:spPr>
      </p:pic>
    </p:spTree>
    <p:extLst>
      <p:ext uri="{BB962C8B-B14F-4D97-AF65-F5344CB8AC3E}">
        <p14:creationId xmlns:p14="http://schemas.microsoft.com/office/powerpoint/2010/main" val="8184412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7620000" cy="5105400"/>
          </a:xfrm>
        </p:spPr>
        <p:txBody>
          <a:bodyPr>
            <a:normAutofit/>
          </a:bodyPr>
          <a:lstStyle/>
          <a:p>
            <a:r>
              <a:rPr lang="en-US" sz="2400" b="1" dirty="0" smtClean="0"/>
              <a:t>Ending Question for Panelists &amp; Audience:</a:t>
            </a:r>
          </a:p>
          <a:p>
            <a:pPr marL="114300" indent="0">
              <a:buNone/>
            </a:pPr>
            <a:endParaRPr lang="en-US" sz="1800" b="1" dirty="0">
              <a:solidFill>
                <a:schemeClr val="tx2">
                  <a:lumMod val="75000"/>
                </a:schemeClr>
              </a:solidFill>
            </a:endParaRPr>
          </a:p>
          <a:p>
            <a:pPr marL="114300" indent="0" algn="ctr">
              <a:buNone/>
            </a:pPr>
            <a:r>
              <a:rPr lang="en-US" sz="2400" b="1" dirty="0" smtClean="0">
                <a:solidFill>
                  <a:schemeClr val="tx2">
                    <a:lumMod val="75000"/>
                  </a:schemeClr>
                </a:solidFill>
              </a:rPr>
              <a:t>“What can OSPF provide to  Ohio Schools which will aid you in promoting and implementing these trainings?”</a:t>
            </a:r>
          </a:p>
          <a:p>
            <a:pPr marL="114300" indent="0" algn="ctr">
              <a:buNone/>
            </a:pPr>
            <a:endParaRPr lang="en-US" sz="1600" b="1" dirty="0">
              <a:solidFill>
                <a:schemeClr val="tx2">
                  <a:lumMod val="75000"/>
                </a:schemeClr>
              </a:solidFill>
            </a:endParaRPr>
          </a:p>
          <a:p>
            <a:pPr marL="114300" indent="0" algn="ctr">
              <a:buNone/>
            </a:pPr>
            <a:r>
              <a:rPr lang="en-US" sz="2400" i="1" dirty="0" smtClean="0">
                <a:solidFill>
                  <a:schemeClr val="tx2">
                    <a:lumMod val="75000"/>
                  </a:schemeClr>
                </a:solidFill>
              </a:rPr>
              <a:t>Type your answers in the chat box. </a:t>
            </a:r>
          </a:p>
          <a:p>
            <a:pPr lvl="2"/>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 y="42669"/>
            <a:ext cx="5943612" cy="1481331"/>
          </a:xfrm>
          <a:prstGeom prst="rect">
            <a:avLst/>
          </a:prstGeom>
        </p:spPr>
      </p:pic>
      <p:sp>
        <p:nvSpPr>
          <p:cNvPr id="2" name="Title 1"/>
          <p:cNvSpPr>
            <a:spLocks noGrp="1"/>
          </p:cNvSpPr>
          <p:nvPr>
            <p:ph type="title"/>
          </p:nvPr>
        </p:nvSpPr>
        <p:spPr>
          <a:xfrm>
            <a:off x="2667000" y="304800"/>
            <a:ext cx="5943600" cy="1143000"/>
          </a:xfrm>
        </p:spPr>
        <p:txBody>
          <a:bodyPr/>
          <a:lstStyle/>
          <a:p>
            <a:r>
              <a:rPr lang="en-US" dirty="0" smtClean="0">
                <a:latin typeface="Arial" panose="020B0604020202020204" pitchFamily="34" charset="0"/>
                <a:cs typeface="Arial" panose="020B0604020202020204" pitchFamily="34" charset="0"/>
              </a:rPr>
              <a:t>Question for Audience:</a:t>
            </a:r>
            <a:endParaRPr lang="en-US" dirty="0">
              <a:latin typeface="Arial" panose="020B0604020202020204" pitchFamily="34" charset="0"/>
              <a:cs typeface="Arial" panose="020B0604020202020204" pitchFamily="34" charset="0"/>
            </a:endParaRPr>
          </a:p>
        </p:txBody>
      </p:sp>
      <p:pic>
        <p:nvPicPr>
          <p:cNvPr id="2050" name="Picture 2" descr="C:\Users\Bill\AppData\Local\Microsoft\Windows\Temporary Internet Files\Content.IE5\XP02W3RZ\chat_room[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375604"/>
            <a:ext cx="2324100" cy="2190750"/>
          </a:xfrm>
          <a:prstGeom prst="rect">
            <a:avLst/>
          </a:prstGeom>
          <a:noFill/>
          <a:ln w="38100">
            <a:solidFill>
              <a:srgbClr val="B45012"/>
            </a:solidFill>
          </a:ln>
          <a:extLst>
            <a:ext uri="{909E8E84-426E-40DD-AFC4-6F175D3DCCD1}">
              <a14:hiddenFill xmlns:a14="http://schemas.microsoft.com/office/drawing/2010/main">
                <a:solidFill>
                  <a:srgbClr val="FFFFFF"/>
                </a:solidFill>
              </a14:hiddenFill>
            </a:ext>
          </a:extLst>
        </p:spPr>
      </p:pic>
      <p:pic>
        <p:nvPicPr>
          <p:cNvPr id="2051" name="Picture 3" descr="C:\Users\Bill\AppData\Local\Microsoft\Windows\Temporary Internet Files\Content.IE5\7APBLTQF\keep-calm-we-re-here-to-help-6[1].png"/>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96732" y="4241539"/>
            <a:ext cx="2107611" cy="2458880"/>
          </a:xfrm>
          <a:prstGeom prst="rect">
            <a:avLst/>
          </a:prstGeom>
          <a:noFill/>
          <a:ln w="38100">
            <a:solidFill>
              <a:srgbClr val="B4501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6140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7620000" cy="609600"/>
          </a:xfrm>
        </p:spPr>
        <p:txBody>
          <a:bodyPr>
            <a:normAutofit/>
          </a:bodyPr>
          <a:lstStyle/>
          <a:p>
            <a:pPr marL="114300" indent="0" algn="ctr">
              <a:buNone/>
            </a:pPr>
            <a:r>
              <a:rPr lang="en-US" sz="2800" b="1" dirty="0" smtClean="0">
                <a:solidFill>
                  <a:schemeClr val="tx2">
                    <a:lumMod val="75000"/>
                  </a:schemeClr>
                </a:solidFill>
              </a:rPr>
              <a:t>Email Us/Call Us with Questions:</a:t>
            </a:r>
          </a:p>
          <a:p>
            <a:pPr marL="114300" indent="0" algn="ctr">
              <a:buNone/>
            </a:pPr>
            <a:endParaRPr lang="en-US" sz="2800" b="1" i="1" dirty="0">
              <a:solidFill>
                <a:schemeClr val="tx2">
                  <a:lumMod val="75000"/>
                </a:schemeClr>
              </a:solidFill>
            </a:endParaRPr>
          </a:p>
          <a:p>
            <a:pPr marL="114300" indent="0">
              <a:buNone/>
            </a:pPr>
            <a:endParaRPr lang="en-US" sz="4000" dirty="0" smtClean="0">
              <a:solidFill>
                <a:schemeClr val="tx2">
                  <a:lumMod val="75000"/>
                </a:schemeClr>
              </a:solidFill>
            </a:endParaRPr>
          </a:p>
          <a:p>
            <a:pPr lvl="2"/>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 y="42669"/>
            <a:ext cx="5943612" cy="1481331"/>
          </a:xfrm>
          <a:prstGeom prst="rect">
            <a:avLst/>
          </a:prstGeom>
        </p:spPr>
      </p:pic>
      <p:sp>
        <p:nvSpPr>
          <p:cNvPr id="2" name="Title 1"/>
          <p:cNvSpPr>
            <a:spLocks noGrp="1"/>
          </p:cNvSpPr>
          <p:nvPr>
            <p:ph type="title"/>
          </p:nvPr>
        </p:nvSpPr>
        <p:spPr>
          <a:xfrm>
            <a:off x="5181600" y="211834"/>
            <a:ext cx="3276600" cy="1143000"/>
          </a:xfrm>
        </p:spPr>
        <p:txBody>
          <a:bodyPr/>
          <a:lstStyle/>
          <a:p>
            <a:r>
              <a:rPr lang="en-US" dirty="0" smtClean="0">
                <a:latin typeface="Arial" panose="020B0604020202020204" pitchFamily="34" charset="0"/>
                <a:cs typeface="Arial" panose="020B0604020202020204" pitchFamily="34" charset="0"/>
              </a:rPr>
              <a:t>Thank you!</a:t>
            </a:r>
            <a:endParaRPr lang="en-US" dirty="0">
              <a:latin typeface="Arial" panose="020B0604020202020204" pitchFamily="34" charset="0"/>
              <a:cs typeface="Arial" panose="020B0604020202020204" pitchFamily="34" charset="0"/>
            </a:endParaRPr>
          </a:p>
        </p:txBody>
      </p:sp>
      <p:sp>
        <p:nvSpPr>
          <p:cNvPr id="5" name="Rectangle 4"/>
          <p:cNvSpPr/>
          <p:nvPr/>
        </p:nvSpPr>
        <p:spPr>
          <a:xfrm>
            <a:off x="304800" y="2693075"/>
            <a:ext cx="4572000" cy="2031325"/>
          </a:xfrm>
          <a:prstGeom prst="rect">
            <a:avLst/>
          </a:prstGeom>
        </p:spPr>
        <p:txBody>
          <a:bodyPr>
            <a:spAutoFit/>
          </a:bodyPr>
          <a:lstStyle/>
          <a:p>
            <a:r>
              <a:rPr lang="en-US" dirty="0"/>
              <a:t>Shawna Hite, MPH, CHES</a:t>
            </a:r>
          </a:p>
          <a:p>
            <a:r>
              <a:rPr lang="en-US" dirty="0"/>
              <a:t>SAMSHA GLS Grant Project Coordinator</a:t>
            </a:r>
          </a:p>
          <a:p>
            <a:r>
              <a:rPr lang="en-US" dirty="0"/>
              <a:t>Ohio Suicide Prevention Foundation</a:t>
            </a:r>
          </a:p>
          <a:p>
            <a:r>
              <a:rPr lang="en-US" dirty="0"/>
              <a:t>2323 West 5</a:t>
            </a:r>
            <a:r>
              <a:rPr lang="en-US" baseline="30000" dirty="0"/>
              <a:t>th</a:t>
            </a:r>
            <a:r>
              <a:rPr lang="en-US" dirty="0"/>
              <a:t> Ave. Suite 160</a:t>
            </a:r>
          </a:p>
          <a:p>
            <a:r>
              <a:rPr lang="en-US" dirty="0"/>
              <a:t>Columbus, OH 43204</a:t>
            </a:r>
          </a:p>
          <a:p>
            <a:r>
              <a:rPr lang="en-US" u="sng" dirty="0">
                <a:hlinkClick r:id="rId3"/>
              </a:rPr>
              <a:t>shawna.hite@ohiospf.org</a:t>
            </a:r>
            <a:endParaRPr lang="en-US" dirty="0"/>
          </a:p>
          <a:p>
            <a:r>
              <a:rPr lang="en-US" dirty="0"/>
              <a:t>614-429-1528 ext. 402</a:t>
            </a:r>
          </a:p>
        </p:txBody>
      </p:sp>
      <p:sp>
        <p:nvSpPr>
          <p:cNvPr id="7" name="Rectangle 3"/>
          <p:cNvSpPr>
            <a:spLocks noChangeArrowheads="1"/>
          </p:cNvSpPr>
          <p:nvPr/>
        </p:nvSpPr>
        <p:spPr bwMode="auto">
          <a:xfrm>
            <a:off x="4800600" y="2579642"/>
            <a:ext cx="3429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noFill/>
                </a:ln>
                <a:effectLst/>
                <a:ea typeface="Calibri" pitchFamily="34" charset="0"/>
                <a:cs typeface="Arial" panose="020B0604020202020204" pitchFamily="34" charset="0"/>
              </a:rPr>
              <a:t>Jenna Henek</a:t>
            </a:r>
            <a:endParaRPr kumimoji="0" lang="en-US" altLang="en-US"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effectLst/>
                <a:ea typeface="Calibri" pitchFamily="34" charset="0"/>
                <a:cs typeface="Arial" panose="020B0604020202020204" pitchFamily="34" charset="0"/>
              </a:rPr>
              <a:t>Account Manager</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effectLst/>
                <a:ea typeface="Calibri" pitchFamily="34" charset="0"/>
                <a:cs typeface="Arial" pitchFamily="34" charset="0"/>
              </a:rPr>
              <a:t>135 W. 26th St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effectLst/>
                <a:ea typeface="Calibri" pitchFamily="34" charset="0"/>
                <a:cs typeface="Arial" pitchFamily="34" charset="0"/>
              </a:rPr>
              <a:t>12th </a:t>
            </a:r>
            <a:r>
              <a:rPr kumimoji="0" lang="en-US" altLang="en-US" b="0" i="0" u="none" strike="noStrike" cap="none" normalizeH="0" baseline="0" dirty="0" err="1" smtClean="0">
                <a:ln>
                  <a:noFill/>
                </a:ln>
                <a:effectLst/>
                <a:ea typeface="Calibri" pitchFamily="34" charset="0"/>
                <a:cs typeface="Arial" pitchFamily="34" charset="0"/>
              </a:rPr>
              <a:t>Fl</a:t>
            </a:r>
            <a:r>
              <a:rPr kumimoji="0" lang="en-US" altLang="en-US" b="0" i="0" u="none" strike="noStrike" cap="none" normalizeH="0" baseline="0" dirty="0" smtClean="0">
                <a:ln>
                  <a:noFill/>
                </a:ln>
                <a:effectLst/>
                <a:ea typeface="Calibri" pitchFamily="34" charset="0"/>
                <a:cs typeface="Arial" pitchFamily="34" charset="0"/>
              </a:rPr>
              <a:t> | NY, NY 10001</a:t>
            </a:r>
            <a:endParaRPr kumimoji="0" lang="en-US" altLang="en-US"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effectLst/>
                <a:ea typeface="Calibri" pitchFamily="34" charset="0"/>
                <a:cs typeface="Arial" pitchFamily="34" charset="0"/>
              </a:rPr>
              <a:t>Tel: </a:t>
            </a:r>
            <a:r>
              <a:rPr kumimoji="0" lang="en-US" altLang="en-US" b="0" i="0" u="none" strike="noStrike" cap="none" normalizeH="0" baseline="0" dirty="0" smtClean="0">
                <a:ln>
                  <a:noFill/>
                </a:ln>
                <a:effectLst/>
                <a:ea typeface="Calibri" pitchFamily="34" charset="0"/>
                <a:cs typeface="Arial" panose="020B0604020202020204" pitchFamily="34" charset="0"/>
                <a:hlinkClick r:id="rId4"/>
              </a:rPr>
              <a:t>212-675-9234 </a:t>
            </a:r>
            <a:r>
              <a:rPr kumimoji="0" lang="en-US" altLang="en-US" b="0" i="0" u="none" strike="noStrike" cap="none" normalizeH="0" baseline="0" dirty="0" err="1" smtClean="0">
                <a:ln>
                  <a:noFill/>
                </a:ln>
                <a:effectLst/>
                <a:ea typeface="Calibri" pitchFamily="34" charset="0"/>
                <a:cs typeface="Arial" panose="020B0604020202020204" pitchFamily="34" charset="0"/>
                <a:hlinkClick r:id="rId4"/>
              </a:rPr>
              <a:t>ext</a:t>
            </a:r>
            <a:r>
              <a:rPr kumimoji="0" lang="en-US" altLang="en-US" b="0" i="0" u="none" strike="noStrike" cap="none" normalizeH="0" baseline="0" dirty="0" smtClean="0">
                <a:ln>
                  <a:noFill/>
                </a:ln>
                <a:effectLst/>
                <a:ea typeface="Calibri" pitchFamily="34" charset="0"/>
                <a:cs typeface="Arial" panose="020B0604020202020204" pitchFamily="34" charset="0"/>
                <a:hlinkClick r:id="rId4"/>
              </a:rPr>
              <a:t> 121</a:t>
            </a:r>
            <a:r>
              <a:rPr kumimoji="0" lang="en-US" altLang="en-US" b="0" i="0" u="none" strike="noStrike" cap="none" normalizeH="0" baseline="0" dirty="0" smtClean="0">
                <a:ln>
                  <a:noFill/>
                </a:ln>
                <a:effectLst/>
                <a:ea typeface="Calibri"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effectLst/>
                <a:ea typeface="Calibri" pitchFamily="34" charset="0"/>
                <a:cs typeface="Arial" panose="020B0604020202020204" pitchFamily="34" charset="0"/>
              </a:rPr>
              <a:t>Fax: </a:t>
            </a:r>
            <a:r>
              <a:rPr kumimoji="0" lang="en-US" altLang="en-US" b="0" i="0" u="none" strike="noStrike" cap="none" normalizeH="0" baseline="0" dirty="0" smtClean="0">
                <a:ln>
                  <a:noFill/>
                </a:ln>
                <a:effectLst/>
                <a:ea typeface="Calibri" pitchFamily="34" charset="0"/>
                <a:cs typeface="Arial" panose="020B0604020202020204" pitchFamily="34" charset="0"/>
                <a:hlinkClick r:id="rId5"/>
              </a:rPr>
              <a:t>646.217.3677</a:t>
            </a:r>
            <a:endParaRPr kumimoji="0" lang="en-US" altLang="en-US" b="0" i="0" u="none" strike="noStrike" cap="none" normalizeH="0" baseline="0" dirty="0" smtClean="0">
              <a:ln>
                <a:noFill/>
              </a:ln>
              <a:effectLst/>
              <a:ea typeface="Calibri" pitchFamily="34" charset="0"/>
              <a:cs typeface="Arial" panose="020B0604020202020204" pitchFamily="34" charset="0"/>
            </a:endParaRPr>
          </a:p>
        </p:txBody>
      </p:sp>
      <p:pic>
        <p:nvPicPr>
          <p:cNvPr id="4100" name="Picture 4" descr="Kognito">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2561" y="3124200"/>
            <a:ext cx="1905000" cy="62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844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Purpose of Today’s Webinar</a:t>
            </a:r>
          </a:p>
          <a:p>
            <a:endParaRPr lang="en-US" sz="1400" dirty="0"/>
          </a:p>
          <a:p>
            <a:r>
              <a:rPr lang="en-US" dirty="0" smtClean="0"/>
              <a:t>Sharing from Guest Panelists</a:t>
            </a:r>
          </a:p>
          <a:p>
            <a:endParaRPr lang="en-US" sz="1400" dirty="0"/>
          </a:p>
          <a:p>
            <a:r>
              <a:rPr lang="en-US" dirty="0" smtClean="0"/>
              <a:t>Q&amp;A time with Donna &amp; Amy</a:t>
            </a:r>
          </a:p>
          <a:p>
            <a:pPr lvl="1"/>
            <a:r>
              <a:rPr lang="en-US" dirty="0" smtClean="0"/>
              <a:t>(please participate </a:t>
            </a:r>
            <a:r>
              <a:rPr lang="en-US" dirty="0" smtClean="0">
                <a:sym typeface="Wingdings" panose="05000000000000000000" pitchFamily="2" charset="2"/>
              </a:rPr>
              <a:t>)</a:t>
            </a:r>
            <a:endParaRPr lang="en-US" dirty="0" smtClean="0"/>
          </a:p>
          <a:p>
            <a:endParaRPr lang="en-US" sz="1400" dirty="0"/>
          </a:p>
          <a:p>
            <a:r>
              <a:rPr lang="en-US" dirty="0" smtClean="0"/>
              <a:t>Overview of Free Ohio Resources for Implementing  Kognito Trainings</a:t>
            </a:r>
          </a:p>
          <a:p>
            <a:pPr marL="114300" indent="0">
              <a:buNone/>
            </a:pPr>
            <a:endParaRPr lang="en-US" sz="1400" dirty="0" smtClean="0"/>
          </a:p>
          <a:p>
            <a:r>
              <a:rPr lang="en-US" dirty="0" smtClean="0"/>
              <a:t>Ending Question for Panelists &amp; Audience </a:t>
            </a:r>
          </a:p>
          <a:p>
            <a:pPr lvl="1"/>
            <a:r>
              <a:rPr lang="en-US" dirty="0" smtClean="0"/>
              <a:t>(please participate </a:t>
            </a:r>
            <a:r>
              <a:rPr lang="en-US" dirty="0" smtClean="0">
                <a:sym typeface="Wingdings" panose="05000000000000000000" pitchFamily="2" charset="2"/>
              </a:rPr>
              <a:t></a:t>
            </a:r>
            <a:r>
              <a:rPr lang="en-US" dirty="0" smtClean="0"/>
              <a:t>)</a:t>
            </a:r>
          </a:p>
          <a:p>
            <a:endParaRPr lang="en-US" sz="1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 y="76200"/>
            <a:ext cx="5943612" cy="1481331"/>
          </a:xfrm>
          <a:prstGeom prst="rect">
            <a:avLst/>
          </a:prstGeom>
        </p:spPr>
      </p:pic>
      <p:sp>
        <p:nvSpPr>
          <p:cNvPr id="2" name="Title 1"/>
          <p:cNvSpPr>
            <a:spLocks noGrp="1"/>
          </p:cNvSpPr>
          <p:nvPr>
            <p:ph type="title"/>
          </p:nvPr>
        </p:nvSpPr>
        <p:spPr>
          <a:xfrm>
            <a:off x="3048000" y="304800"/>
            <a:ext cx="5029200" cy="1143000"/>
          </a:xfrm>
        </p:spPr>
        <p:txBody>
          <a:bodyPr/>
          <a:lstStyle/>
          <a:p>
            <a:r>
              <a:rPr lang="en-US" dirty="0" smtClean="0">
                <a:latin typeface="Arial" panose="020B0604020202020204" pitchFamily="34" charset="0"/>
                <a:cs typeface="Arial" panose="020B0604020202020204" pitchFamily="34" charset="0"/>
              </a:rPr>
              <a:t>Today’s Agenda:</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3040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Kognito Trainings are free to all Ohioans right now through SAMHSA GLS Grant SM062894</a:t>
            </a:r>
          </a:p>
          <a:p>
            <a:pPr lvl="1"/>
            <a:r>
              <a:rPr lang="en-US" dirty="0" smtClean="0"/>
              <a:t>We want these trainings to equip school personnel across Ohio!</a:t>
            </a:r>
          </a:p>
          <a:p>
            <a:pPr lvl="1"/>
            <a:endParaRPr lang="en-US" dirty="0" smtClean="0"/>
          </a:p>
          <a:p>
            <a:r>
              <a:rPr lang="en-US" dirty="0" smtClean="0"/>
              <a:t>Ohioans are aware of free training opportunities…</a:t>
            </a:r>
          </a:p>
          <a:p>
            <a:pPr lvl="1"/>
            <a:r>
              <a:rPr lang="en-US" dirty="0" smtClean="0"/>
              <a:t>Now is the time to take the next step!</a:t>
            </a:r>
          </a:p>
          <a:p>
            <a:pPr lvl="1"/>
            <a:endParaRPr lang="en-US" dirty="0"/>
          </a:p>
          <a:p>
            <a:r>
              <a:rPr lang="en-US" dirty="0" smtClean="0"/>
              <a:t>Will provide you with success stories, tips, free resources, and the opportunity to discuss implementing Kognito </a:t>
            </a:r>
          </a:p>
          <a:p>
            <a:endParaRPr lang="en-US" dirty="0"/>
          </a:p>
          <a:p>
            <a:r>
              <a:rPr lang="en-US" dirty="0" smtClean="0"/>
              <a:t>Use what you learn today in your schools &amp; organizations </a:t>
            </a:r>
            <a:r>
              <a:rPr lang="en-US" dirty="0" smtClean="0">
                <a:sym typeface="Wingdings" panose="05000000000000000000" pitchFamily="2" charset="2"/>
              </a:rPr>
              <a:t> </a:t>
            </a:r>
          </a:p>
          <a:p>
            <a:pPr lvl="1"/>
            <a:r>
              <a:rPr lang="en-US" dirty="0" smtClean="0">
                <a:sym typeface="Wingdings" panose="05000000000000000000" pitchFamily="2" charset="2"/>
              </a:rPr>
              <a:t>OSPF &amp; Kognito are here for support!</a:t>
            </a:r>
            <a:endParaRPr lang="en-US" dirty="0" smtClean="0"/>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7" y="42669"/>
            <a:ext cx="5943612" cy="1481331"/>
          </a:xfrm>
          <a:prstGeom prst="rect">
            <a:avLst/>
          </a:prstGeom>
        </p:spPr>
      </p:pic>
      <p:sp>
        <p:nvSpPr>
          <p:cNvPr id="2" name="Title 1"/>
          <p:cNvSpPr>
            <a:spLocks noGrp="1"/>
          </p:cNvSpPr>
          <p:nvPr>
            <p:ph type="title"/>
          </p:nvPr>
        </p:nvSpPr>
        <p:spPr>
          <a:xfrm>
            <a:off x="2971800" y="304800"/>
            <a:ext cx="5410200" cy="1143000"/>
          </a:xfrm>
        </p:spPr>
        <p:txBody>
          <a:bodyPr/>
          <a:lstStyle/>
          <a:p>
            <a:r>
              <a:rPr lang="en-US" dirty="0" smtClean="0">
                <a:latin typeface="Arial" panose="020B0604020202020204" pitchFamily="34" charset="0"/>
                <a:cs typeface="Arial" panose="020B0604020202020204" pitchFamily="34" charset="0"/>
              </a:rPr>
              <a:t>Purpose of Webinar:</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8871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 y="42669"/>
            <a:ext cx="5943612" cy="1481331"/>
          </a:xfrm>
          <a:prstGeom prst="rect">
            <a:avLst/>
          </a:prstGeom>
        </p:spPr>
      </p:pic>
      <p:sp>
        <p:nvSpPr>
          <p:cNvPr id="2" name="Title 1"/>
          <p:cNvSpPr>
            <a:spLocks noGrp="1"/>
          </p:cNvSpPr>
          <p:nvPr>
            <p:ph type="title"/>
          </p:nvPr>
        </p:nvSpPr>
        <p:spPr>
          <a:xfrm>
            <a:off x="2971800" y="304800"/>
            <a:ext cx="5410200" cy="1143000"/>
          </a:xfrm>
        </p:spPr>
        <p:txBody>
          <a:bodyPr/>
          <a:lstStyle/>
          <a:p>
            <a:r>
              <a:rPr lang="en-US" dirty="0" smtClean="0">
                <a:latin typeface="Arial" panose="020B0604020202020204" pitchFamily="34" charset="0"/>
                <a:cs typeface="Arial" panose="020B0604020202020204" pitchFamily="34" charset="0"/>
              </a:rPr>
              <a:t>Donna Dickman</a:t>
            </a:r>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1524000"/>
            <a:ext cx="2438400" cy="1828800"/>
          </a:xfrm>
          <a:prstGeom prst="rect">
            <a:avLst/>
          </a:prstGeom>
          <a:ln w="38100">
            <a:solidFill>
              <a:srgbClr val="B45012"/>
            </a:solidFill>
          </a:ln>
        </p:spPr>
      </p:pic>
      <p:sp>
        <p:nvSpPr>
          <p:cNvPr id="7" name="Rectangle 6"/>
          <p:cNvSpPr/>
          <p:nvPr/>
        </p:nvSpPr>
        <p:spPr>
          <a:xfrm>
            <a:off x="2286000" y="3581400"/>
            <a:ext cx="5715000" cy="1446550"/>
          </a:xfrm>
          <a:prstGeom prst="rect">
            <a:avLst/>
          </a:prstGeom>
        </p:spPr>
        <p:txBody>
          <a:bodyPr wrap="square">
            <a:spAutoFit/>
          </a:bodyPr>
          <a:lstStyle/>
          <a:p>
            <a:pPr algn="ctr"/>
            <a:r>
              <a:rPr lang="en-US" sz="2200" dirty="0"/>
              <a:t>Donna Dickman, OCPS</a:t>
            </a:r>
          </a:p>
          <a:p>
            <a:pPr algn="ctr"/>
            <a:r>
              <a:rPr lang="en-US" sz="2200" dirty="0"/>
              <a:t>Director, Partnership for Violence Free Families</a:t>
            </a:r>
          </a:p>
          <a:p>
            <a:pPr algn="ctr"/>
            <a:r>
              <a:rPr lang="en-US" sz="2200" dirty="0"/>
              <a:t>419-549-8530 x1</a:t>
            </a:r>
          </a:p>
          <a:p>
            <a:pPr algn="ctr"/>
            <a:r>
              <a:rPr lang="en-US" sz="2200" u="sng" dirty="0">
                <a:hlinkClick r:id="rId4"/>
              </a:rPr>
              <a:t>ddickman@pvff.org</a:t>
            </a:r>
            <a:endParaRPr lang="en-US" sz="2200" dirty="0"/>
          </a:p>
        </p:txBody>
      </p:sp>
    </p:spTree>
    <p:extLst>
      <p:ext uri="{BB962C8B-B14F-4D97-AF65-F5344CB8AC3E}">
        <p14:creationId xmlns:p14="http://schemas.microsoft.com/office/powerpoint/2010/main" val="1699754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 y="42669"/>
            <a:ext cx="5943612" cy="1481331"/>
          </a:xfrm>
          <a:prstGeom prst="rect">
            <a:avLst/>
          </a:prstGeom>
        </p:spPr>
      </p:pic>
      <p:sp>
        <p:nvSpPr>
          <p:cNvPr id="2" name="Title 1"/>
          <p:cNvSpPr>
            <a:spLocks noGrp="1"/>
          </p:cNvSpPr>
          <p:nvPr>
            <p:ph type="title"/>
          </p:nvPr>
        </p:nvSpPr>
        <p:spPr>
          <a:xfrm>
            <a:off x="2971800" y="304800"/>
            <a:ext cx="5410200" cy="1143000"/>
          </a:xfrm>
        </p:spPr>
        <p:txBody>
          <a:bodyPr/>
          <a:lstStyle/>
          <a:p>
            <a:r>
              <a:rPr lang="en-US" dirty="0" smtClean="0">
                <a:latin typeface="Arial" panose="020B0604020202020204" pitchFamily="34" charset="0"/>
                <a:cs typeface="Arial" panose="020B0604020202020204" pitchFamily="34" charset="0"/>
              </a:rPr>
              <a:t>School Introduction:</a:t>
            </a:r>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1371600"/>
            <a:ext cx="5029200" cy="5029200"/>
          </a:xfrm>
          <a:prstGeom prst="rect">
            <a:avLst/>
          </a:prstGeom>
        </p:spPr>
      </p:pic>
    </p:spTree>
    <p:extLst>
      <p:ext uri="{BB962C8B-B14F-4D97-AF65-F5344CB8AC3E}">
        <p14:creationId xmlns:p14="http://schemas.microsoft.com/office/powerpoint/2010/main" val="2997408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 y="42669"/>
            <a:ext cx="5943612" cy="1481331"/>
          </a:xfrm>
          <a:prstGeom prst="rect">
            <a:avLst/>
          </a:prstGeom>
        </p:spPr>
      </p:pic>
      <p:sp>
        <p:nvSpPr>
          <p:cNvPr id="2" name="Title 1"/>
          <p:cNvSpPr>
            <a:spLocks noGrp="1"/>
          </p:cNvSpPr>
          <p:nvPr>
            <p:ph type="title"/>
          </p:nvPr>
        </p:nvSpPr>
        <p:spPr>
          <a:xfrm>
            <a:off x="3962400" y="304800"/>
            <a:ext cx="4419600" cy="1143000"/>
          </a:xfrm>
        </p:spPr>
        <p:txBody>
          <a:bodyPr/>
          <a:lstStyle/>
          <a:p>
            <a:r>
              <a:rPr lang="en-US" dirty="0" smtClean="0">
                <a:latin typeface="Arial" panose="020B0604020202020204" pitchFamily="34" charset="0"/>
                <a:cs typeface="Arial" panose="020B0604020202020204" pitchFamily="34" charset="0"/>
              </a:rPr>
              <a:t>Shared State Statistics:</a:t>
            </a:r>
            <a:endParaRPr lang="en-US"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1" y="1524000"/>
            <a:ext cx="7942312" cy="5012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8876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 y="42669"/>
            <a:ext cx="5943612" cy="1481331"/>
          </a:xfrm>
          <a:prstGeom prst="rect">
            <a:avLst/>
          </a:prstGeom>
        </p:spPr>
      </p:pic>
      <p:sp>
        <p:nvSpPr>
          <p:cNvPr id="2" name="Title 1"/>
          <p:cNvSpPr>
            <a:spLocks noGrp="1"/>
          </p:cNvSpPr>
          <p:nvPr>
            <p:ph type="title"/>
          </p:nvPr>
        </p:nvSpPr>
        <p:spPr>
          <a:xfrm>
            <a:off x="3962400" y="304800"/>
            <a:ext cx="4419600" cy="1143000"/>
          </a:xfrm>
        </p:spPr>
        <p:txBody>
          <a:bodyPr/>
          <a:lstStyle/>
          <a:p>
            <a:r>
              <a:rPr lang="en-US" dirty="0" smtClean="0">
                <a:latin typeface="Arial" panose="020B0604020202020204" pitchFamily="34" charset="0"/>
                <a:cs typeface="Arial" panose="020B0604020202020204" pitchFamily="34" charset="0"/>
              </a:rPr>
              <a:t>Shared Local Data:</a:t>
            </a:r>
            <a:endParaRPr lang="en-US"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828800"/>
            <a:ext cx="6477000" cy="4717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5087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 y="42669"/>
            <a:ext cx="5943612" cy="1481331"/>
          </a:xfrm>
          <a:prstGeom prst="rect">
            <a:avLst/>
          </a:prstGeom>
        </p:spPr>
      </p:pic>
      <p:sp>
        <p:nvSpPr>
          <p:cNvPr id="2" name="Title 1"/>
          <p:cNvSpPr>
            <a:spLocks noGrp="1"/>
          </p:cNvSpPr>
          <p:nvPr>
            <p:ph type="title"/>
          </p:nvPr>
        </p:nvSpPr>
        <p:spPr>
          <a:xfrm>
            <a:off x="3962400" y="304800"/>
            <a:ext cx="4419600" cy="1143000"/>
          </a:xfrm>
        </p:spPr>
        <p:txBody>
          <a:bodyPr/>
          <a:lstStyle/>
          <a:p>
            <a:r>
              <a:rPr lang="en-US" dirty="0" smtClean="0">
                <a:latin typeface="Arial" panose="020B0604020202020204" pitchFamily="34" charset="0"/>
                <a:cs typeface="Arial" panose="020B0604020202020204" pitchFamily="34" charset="0"/>
              </a:rPr>
              <a:t>Shared Local Efforts:</a:t>
            </a:r>
            <a:endParaRPr lang="en-US"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2600"/>
            <a:ext cx="7235825" cy="488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51373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416</TotalTime>
  <Words>2493</Words>
  <Application>Microsoft Office PowerPoint</Application>
  <PresentationFormat>On-screen Show (4:3)</PresentationFormat>
  <Paragraphs>230</Paragraphs>
  <Slides>25</Slides>
  <Notes>11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Adjacency</vt:lpstr>
      <vt:lpstr>How to Implement Kognito Within Your Schools &amp; Communities</vt:lpstr>
      <vt:lpstr>Today’s Presenters:</vt:lpstr>
      <vt:lpstr>Today’s Agenda:</vt:lpstr>
      <vt:lpstr>Purpose of Webinar:</vt:lpstr>
      <vt:lpstr>Donna Dickman</vt:lpstr>
      <vt:lpstr>School Introduction:</vt:lpstr>
      <vt:lpstr>Shared State Statistics:</vt:lpstr>
      <vt:lpstr>Shared Local Data:</vt:lpstr>
      <vt:lpstr>Shared Local Efforts:</vt:lpstr>
      <vt:lpstr>Shared Kognito:</vt:lpstr>
      <vt:lpstr>Amy Macechko</vt:lpstr>
      <vt:lpstr>Process:</vt:lpstr>
      <vt:lpstr>Lessons Learned:</vt:lpstr>
      <vt:lpstr>Q &amp; A:</vt:lpstr>
      <vt:lpstr>Resources for You!</vt:lpstr>
      <vt:lpstr>Resources for You!</vt:lpstr>
      <vt:lpstr>Resources for You!</vt:lpstr>
      <vt:lpstr>Resources for You!</vt:lpstr>
      <vt:lpstr>Resources for You!</vt:lpstr>
      <vt:lpstr>Resources for You!</vt:lpstr>
      <vt:lpstr>Resources for You!</vt:lpstr>
      <vt:lpstr>Resources for You!</vt:lpstr>
      <vt:lpstr>Resources for You!</vt:lpstr>
      <vt:lpstr>Question for Audience:</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dc:creator>
  <cp:lastModifiedBy>Bill</cp:lastModifiedBy>
  <cp:revision>46</cp:revision>
  <dcterms:created xsi:type="dcterms:W3CDTF">2017-05-05T17:08:29Z</dcterms:created>
  <dcterms:modified xsi:type="dcterms:W3CDTF">2017-05-11T21:01:15Z</dcterms:modified>
</cp:coreProperties>
</file>