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8"/>
  </p:notesMasterIdLst>
  <p:sldIdLst>
    <p:sldId id="285" r:id="rId2"/>
    <p:sldId id="354" r:id="rId3"/>
    <p:sldId id="352" r:id="rId4"/>
    <p:sldId id="282" r:id="rId5"/>
    <p:sldId id="287" r:id="rId6"/>
    <p:sldId id="288" r:id="rId7"/>
    <p:sldId id="258" r:id="rId8"/>
    <p:sldId id="292" r:id="rId9"/>
    <p:sldId id="289" r:id="rId10"/>
    <p:sldId id="294" r:id="rId11"/>
    <p:sldId id="293" r:id="rId12"/>
    <p:sldId id="295" r:id="rId13"/>
    <p:sldId id="290" r:id="rId14"/>
    <p:sldId id="277" r:id="rId15"/>
    <p:sldId id="305" r:id="rId16"/>
    <p:sldId id="306" r:id="rId17"/>
    <p:sldId id="307" r:id="rId18"/>
    <p:sldId id="308" r:id="rId19"/>
    <p:sldId id="309" r:id="rId20"/>
    <p:sldId id="314" r:id="rId21"/>
    <p:sldId id="310" r:id="rId22"/>
    <p:sldId id="315" r:id="rId23"/>
    <p:sldId id="311" r:id="rId24"/>
    <p:sldId id="312" r:id="rId25"/>
    <p:sldId id="313" r:id="rId26"/>
    <p:sldId id="316" r:id="rId27"/>
    <p:sldId id="317" r:id="rId28"/>
    <p:sldId id="318" r:id="rId29"/>
    <p:sldId id="320" r:id="rId30"/>
    <p:sldId id="319" r:id="rId31"/>
    <p:sldId id="342" r:id="rId32"/>
    <p:sldId id="343" r:id="rId33"/>
    <p:sldId id="347" r:id="rId34"/>
    <p:sldId id="348" r:id="rId35"/>
    <p:sldId id="346" r:id="rId36"/>
    <p:sldId id="345" r:id="rId37"/>
    <p:sldId id="344" r:id="rId38"/>
    <p:sldId id="356" r:id="rId39"/>
    <p:sldId id="321" r:id="rId40"/>
    <p:sldId id="299" r:id="rId41"/>
    <p:sldId id="300" r:id="rId42"/>
    <p:sldId id="301" r:id="rId43"/>
    <p:sldId id="302" r:id="rId44"/>
    <p:sldId id="303" r:id="rId45"/>
    <p:sldId id="304" r:id="rId46"/>
    <p:sldId id="296" r:id="rId47"/>
    <p:sldId id="297" r:id="rId48"/>
    <p:sldId id="281" r:id="rId49"/>
    <p:sldId id="322" r:id="rId50"/>
    <p:sldId id="260" r:id="rId51"/>
    <p:sldId id="323" r:id="rId52"/>
    <p:sldId id="278" r:id="rId53"/>
    <p:sldId id="324" r:id="rId54"/>
    <p:sldId id="325" r:id="rId55"/>
    <p:sldId id="326" r:id="rId56"/>
    <p:sldId id="261" r:id="rId57"/>
    <p:sldId id="327" r:id="rId58"/>
    <p:sldId id="328" r:id="rId59"/>
    <p:sldId id="355" r:id="rId60"/>
    <p:sldId id="263" r:id="rId61"/>
    <p:sldId id="329" r:id="rId62"/>
    <p:sldId id="330" r:id="rId63"/>
    <p:sldId id="279" r:id="rId64"/>
    <p:sldId id="331" r:id="rId65"/>
    <p:sldId id="332" r:id="rId66"/>
    <p:sldId id="264" r:id="rId67"/>
    <p:sldId id="333" r:id="rId68"/>
    <p:sldId id="280" r:id="rId69"/>
    <p:sldId id="349" r:id="rId70"/>
    <p:sldId id="267" r:id="rId71"/>
    <p:sldId id="335" r:id="rId72"/>
    <p:sldId id="274" r:id="rId73"/>
    <p:sldId id="336" r:id="rId74"/>
    <p:sldId id="350" r:id="rId75"/>
    <p:sldId id="268" r:id="rId76"/>
    <p:sldId id="337" r:id="rId77"/>
    <p:sldId id="338" r:id="rId78"/>
    <p:sldId id="275" r:id="rId79"/>
    <p:sldId id="339" r:id="rId80"/>
    <p:sldId id="340" r:id="rId81"/>
    <p:sldId id="283" r:id="rId82"/>
    <p:sldId id="269" r:id="rId83"/>
    <p:sldId id="341" r:id="rId84"/>
    <p:sldId id="351" r:id="rId85"/>
    <p:sldId id="284" r:id="rId86"/>
    <p:sldId id="353"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18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56E900-CDD4-4D41-AC38-EAF93A7FE375}" type="datetimeFigureOut">
              <a:rPr lang="en-US" smtClean="0"/>
              <a:t>8/13/2013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7F8B9-7880-4C78-9F7E-80A6C5231C07}" type="slidenum">
              <a:rPr lang="en-US" smtClean="0"/>
              <a:t>‹#›</a:t>
            </a:fld>
            <a:endParaRPr lang="en-US"/>
          </a:p>
        </p:txBody>
      </p:sp>
    </p:spTree>
    <p:extLst>
      <p:ext uri="{BB962C8B-B14F-4D97-AF65-F5344CB8AC3E}">
        <p14:creationId xmlns:p14="http://schemas.microsoft.com/office/powerpoint/2010/main" val="37015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D8B047-5CFA-4B96-8982-160F8F41FB8A}" type="datetime1">
              <a:rPr lang="en-US" smtClean="0"/>
              <a:t>8/13/2013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338430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F767F-FB3B-421A-BB8B-E2E001B4A52C}" type="datetime1">
              <a:rPr lang="en-US" smtClean="0"/>
              <a:t>8/13/2013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342089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B6F6F-03F6-440D-849F-5A63AE2A28D0}" type="datetime1">
              <a:rPr lang="en-US" smtClean="0"/>
              <a:t>8/13/2013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428519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C3576-813B-4F6A-98E1-B75E4DA1ED25}" type="datetime1">
              <a:rPr lang="en-US" smtClean="0"/>
              <a:t>8/13/2013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2250661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B2B7D9-8413-4926-8D26-58AE0F1F5120}" type="datetime1">
              <a:rPr lang="en-US" smtClean="0"/>
              <a:t>8/13/2013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248161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B068A2-E0B3-4A53-9649-A61D8ED5A5B0}" type="datetime1">
              <a:rPr lang="en-US" smtClean="0"/>
              <a:t>8/13/2013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202483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B526D7-E6A9-49CD-89A7-E4CFFACE4A48}" type="datetime1">
              <a:rPr lang="en-US" smtClean="0"/>
              <a:t>8/13/2013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201523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3E2774-9FD4-49EC-9AD9-2D1CDF2CD29C}" type="datetime1">
              <a:rPr lang="en-US" smtClean="0"/>
              <a:t>8/13/2013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415804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F8C60-C6A4-40D1-9635-0F02CDA42BBF}" type="datetime1">
              <a:rPr lang="en-US" smtClean="0"/>
              <a:t>8/13/2013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206870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B365A-7275-4C45-B883-DB1CE6E5619B}" type="datetime1">
              <a:rPr lang="en-US" smtClean="0"/>
              <a:t>8/13/2013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100350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F611D-4279-4173-BEC6-1B984B9FD528}" type="datetime1">
              <a:rPr lang="en-US" smtClean="0"/>
              <a:t>8/13/2013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73D1D6-BCFF-4DE6-A47A-08457B9DFD7B}" type="slidenum">
              <a:rPr lang="en-US" smtClean="0"/>
              <a:t>‹#›</a:t>
            </a:fld>
            <a:endParaRPr lang="en-US" dirty="0"/>
          </a:p>
        </p:txBody>
      </p:sp>
    </p:spTree>
    <p:extLst>
      <p:ext uri="{BB962C8B-B14F-4D97-AF65-F5344CB8AC3E}">
        <p14:creationId xmlns:p14="http://schemas.microsoft.com/office/powerpoint/2010/main" val="2288374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6D2E1-3832-46F1-9688-7C6053397072}" type="datetime1">
              <a:rPr lang="en-US" smtClean="0"/>
              <a:t>8/13/2013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3D1D6-BCFF-4DE6-A47A-08457B9DFD7B}" type="slidenum">
              <a:rPr lang="en-US" smtClean="0"/>
              <a:t>‹#›</a:t>
            </a:fld>
            <a:endParaRPr lang="en-US" dirty="0"/>
          </a:p>
        </p:txBody>
      </p:sp>
    </p:spTree>
    <p:extLst>
      <p:ext uri="{BB962C8B-B14F-4D97-AF65-F5344CB8AC3E}">
        <p14:creationId xmlns:p14="http://schemas.microsoft.com/office/powerpoint/2010/main" val="3339028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donald.belau@doane.edu"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mailto:donald.belau@doane.edu"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Impact of Language on Survivors of</a:t>
            </a:r>
            <a:br>
              <a:rPr lang="en-US" dirty="0"/>
            </a:br>
            <a:r>
              <a:rPr lang="en-US" dirty="0" smtClean="0"/>
              <a:t>Loss</a:t>
            </a:r>
            <a:endParaRPr lang="en-US" dirty="0"/>
          </a:p>
        </p:txBody>
      </p:sp>
      <p:sp>
        <p:nvSpPr>
          <p:cNvPr id="3" name="Subtitle 2"/>
          <p:cNvSpPr>
            <a:spLocks noGrp="1"/>
          </p:cNvSpPr>
          <p:nvPr>
            <p:ph type="subTitle" idx="1"/>
          </p:nvPr>
        </p:nvSpPr>
        <p:spPr/>
        <p:txBody>
          <a:bodyPr>
            <a:normAutofit fontScale="85000" lnSpcReduction="10000"/>
          </a:bodyPr>
          <a:lstStyle/>
          <a:p>
            <a:r>
              <a:rPr lang="en-US" dirty="0"/>
              <a:t>Helping Clinical Professionals,</a:t>
            </a:r>
            <a:br>
              <a:rPr lang="en-US" dirty="0"/>
            </a:br>
            <a:r>
              <a:rPr lang="en-US" dirty="0"/>
              <a:t>Clergy &amp; Gatekeepers use appropriate</a:t>
            </a:r>
            <a:br>
              <a:rPr lang="en-US" dirty="0"/>
            </a:br>
            <a:r>
              <a:rPr lang="en-US" dirty="0"/>
              <a:t>language with persons who are Survivors</a:t>
            </a:r>
            <a:br>
              <a:rPr lang="en-US" dirty="0"/>
            </a:br>
            <a:r>
              <a:rPr lang="en-US" dirty="0"/>
              <a:t>of Suicide Loss as they grieve</a:t>
            </a:r>
          </a:p>
        </p:txBody>
      </p:sp>
    </p:spTree>
    <p:extLst>
      <p:ext uri="{BB962C8B-B14F-4D97-AF65-F5344CB8AC3E}">
        <p14:creationId xmlns:p14="http://schemas.microsoft.com/office/powerpoint/2010/main" val="2995469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Help</a:t>
            </a:r>
          </a:p>
        </p:txBody>
      </p:sp>
      <p:sp>
        <p:nvSpPr>
          <p:cNvPr id="3" name="Content Placeholder 2"/>
          <p:cNvSpPr>
            <a:spLocks noGrp="1"/>
          </p:cNvSpPr>
          <p:nvPr>
            <p:ph idx="1"/>
          </p:nvPr>
        </p:nvSpPr>
        <p:spPr/>
        <p:txBody>
          <a:bodyPr/>
          <a:lstStyle/>
          <a:p>
            <a:r>
              <a:rPr lang="en-US" dirty="0"/>
              <a:t>There is no answer that bridges the chasm of irreparable separation. </a:t>
            </a:r>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10</a:t>
            </a:fld>
            <a:endParaRPr lang="en-US" dirty="0"/>
          </a:p>
        </p:txBody>
      </p:sp>
    </p:spTree>
    <p:extLst>
      <p:ext uri="{BB962C8B-B14F-4D97-AF65-F5344CB8AC3E}">
        <p14:creationId xmlns:p14="http://schemas.microsoft.com/office/powerpoint/2010/main" val="1763968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Help</a:t>
            </a:r>
          </a:p>
        </p:txBody>
      </p:sp>
      <p:sp>
        <p:nvSpPr>
          <p:cNvPr id="3" name="Content Placeholder 2"/>
          <p:cNvSpPr>
            <a:spLocks noGrp="1"/>
          </p:cNvSpPr>
          <p:nvPr>
            <p:ph idx="1"/>
          </p:nvPr>
        </p:nvSpPr>
        <p:spPr/>
        <p:txBody>
          <a:bodyPr/>
          <a:lstStyle/>
          <a:p>
            <a:r>
              <a:rPr lang="en-US" dirty="0"/>
              <a:t>There is no satisfactory response for an unresolvable dilemma. </a:t>
            </a:r>
            <a:endParaRPr lang="en-US" dirty="0" smtClean="0"/>
          </a:p>
          <a:p>
            <a:r>
              <a:rPr lang="en-US" dirty="0" smtClean="0"/>
              <a:t>Not </a:t>
            </a:r>
            <a:r>
              <a:rPr lang="en-US" dirty="0"/>
              <a:t>all questions have complete answers. Unanswered "Why's" are part of life. </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11</a:t>
            </a:fld>
            <a:endParaRPr lang="en-US" dirty="0"/>
          </a:p>
        </p:txBody>
      </p:sp>
    </p:spTree>
    <p:extLst>
      <p:ext uri="{BB962C8B-B14F-4D97-AF65-F5344CB8AC3E}">
        <p14:creationId xmlns:p14="http://schemas.microsoft.com/office/powerpoint/2010/main" val="2425306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Help</a:t>
            </a:r>
          </a:p>
        </p:txBody>
      </p:sp>
      <p:sp>
        <p:nvSpPr>
          <p:cNvPr id="3" name="Content Placeholder 2"/>
          <p:cNvSpPr>
            <a:spLocks noGrp="1"/>
          </p:cNvSpPr>
          <p:nvPr>
            <p:ph idx="1"/>
          </p:nvPr>
        </p:nvSpPr>
        <p:spPr/>
        <p:txBody>
          <a:bodyPr/>
          <a:lstStyle/>
          <a:p>
            <a:r>
              <a:rPr lang="en-US" dirty="0"/>
              <a:t>The search </a:t>
            </a:r>
            <a:r>
              <a:rPr lang="en-US" dirty="0" smtClean="0"/>
              <a:t>for answers may </a:t>
            </a:r>
            <a:r>
              <a:rPr lang="en-US" dirty="0"/>
              <a:t>continue but the real question might </a:t>
            </a:r>
            <a:r>
              <a:rPr lang="en-US" dirty="0" smtClean="0"/>
              <a:t>be:</a:t>
            </a:r>
          </a:p>
          <a:p>
            <a:r>
              <a:rPr lang="en-US" dirty="0" smtClean="0"/>
              <a:t> </a:t>
            </a:r>
            <a:r>
              <a:rPr lang="en-US" dirty="0"/>
              <a:t>"How [do I] pick up the pieces and go on living as meaningful as possible</a:t>
            </a:r>
            <a:r>
              <a:rPr lang="en-US" dirty="0" smtClean="0"/>
              <a:t>?“</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12</a:t>
            </a:fld>
            <a:endParaRPr lang="en-US" dirty="0"/>
          </a:p>
        </p:txBody>
      </p:sp>
    </p:spTree>
    <p:extLst>
      <p:ext uri="{BB962C8B-B14F-4D97-AF65-F5344CB8AC3E}">
        <p14:creationId xmlns:p14="http://schemas.microsoft.com/office/powerpoint/2010/main" val="997614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Help</a:t>
            </a:r>
          </a:p>
        </p:txBody>
      </p:sp>
      <p:sp>
        <p:nvSpPr>
          <p:cNvPr id="3" name="Content Placeholder 2"/>
          <p:cNvSpPr>
            <a:spLocks noGrp="1"/>
          </p:cNvSpPr>
          <p:nvPr>
            <p:ph idx="1"/>
          </p:nvPr>
        </p:nvSpPr>
        <p:spPr/>
        <p:txBody>
          <a:bodyPr/>
          <a:lstStyle/>
          <a:p>
            <a:r>
              <a:rPr lang="en-US" dirty="0" smtClean="0"/>
              <a:t>Assure survivors that is permissible to ask why as often as needed—until one day—the urge to ask why declines.</a:t>
            </a:r>
          </a:p>
          <a:p>
            <a:r>
              <a:rPr lang="en-US" dirty="0" smtClean="0"/>
              <a:t>This may mean the journey of acceptance has began.</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13</a:t>
            </a:fld>
            <a:endParaRPr lang="en-US" dirty="0"/>
          </a:p>
        </p:txBody>
      </p:sp>
    </p:spTree>
    <p:extLst>
      <p:ext uri="{BB962C8B-B14F-4D97-AF65-F5344CB8AC3E}">
        <p14:creationId xmlns:p14="http://schemas.microsoft.com/office/powerpoint/2010/main" val="3857293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Teams’ Influence</a:t>
            </a:r>
            <a:endParaRPr lang="en-US" dirty="0"/>
          </a:p>
        </p:txBody>
      </p:sp>
      <p:sp>
        <p:nvSpPr>
          <p:cNvPr id="3" name="Content Placeholder 2"/>
          <p:cNvSpPr>
            <a:spLocks noGrp="1"/>
          </p:cNvSpPr>
          <p:nvPr>
            <p:ph idx="1"/>
          </p:nvPr>
        </p:nvSpPr>
        <p:spPr/>
        <p:txBody>
          <a:bodyPr/>
          <a:lstStyle/>
          <a:p>
            <a:r>
              <a:rPr lang="en-US" dirty="0" smtClean="0"/>
              <a:t>Seeking help when you are ready is a sign of strength, and the ability to move forward.</a:t>
            </a:r>
          </a:p>
          <a:p>
            <a:r>
              <a:rPr lang="en-US" dirty="0" smtClean="0"/>
              <a:t>LOSS Teams can facilitate this process by using language that has evidence to support the its use.</a:t>
            </a:r>
          </a:p>
          <a:p>
            <a:r>
              <a:rPr lang="en-US" dirty="0" smtClean="0"/>
              <a:t>Training &amp; practice of these language skills allows for the LOSS Team to be effective in assisting survivors in moving forward.</a:t>
            </a:r>
          </a:p>
        </p:txBody>
      </p:sp>
      <p:sp>
        <p:nvSpPr>
          <p:cNvPr id="4" name="Slide Number Placeholder 3"/>
          <p:cNvSpPr>
            <a:spLocks noGrp="1"/>
          </p:cNvSpPr>
          <p:nvPr>
            <p:ph type="sldNum" sz="quarter" idx="12"/>
          </p:nvPr>
        </p:nvSpPr>
        <p:spPr/>
        <p:txBody>
          <a:bodyPr/>
          <a:lstStyle/>
          <a:p>
            <a:fld id="{2473D1D6-BCFF-4DE6-A47A-08457B9DFD7B}" type="slidenum">
              <a:rPr lang="en-US" smtClean="0"/>
              <a:t>14</a:t>
            </a:fld>
            <a:endParaRPr lang="en-US" dirty="0"/>
          </a:p>
        </p:txBody>
      </p:sp>
    </p:spTree>
    <p:extLst>
      <p:ext uri="{BB962C8B-B14F-4D97-AF65-F5344CB8AC3E}">
        <p14:creationId xmlns:p14="http://schemas.microsoft.com/office/powerpoint/2010/main" val="929497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Help</a:t>
            </a:r>
          </a:p>
        </p:txBody>
      </p:sp>
      <p:sp>
        <p:nvSpPr>
          <p:cNvPr id="3" name="Content Placeholder 2"/>
          <p:cNvSpPr>
            <a:spLocks noGrp="1"/>
          </p:cNvSpPr>
          <p:nvPr>
            <p:ph idx="1"/>
          </p:nvPr>
        </p:nvSpPr>
        <p:spPr/>
        <p:txBody>
          <a:bodyPr/>
          <a:lstStyle/>
          <a:p>
            <a:r>
              <a:rPr lang="en-US" dirty="0"/>
              <a:t>How does one know they are ready to seek help</a:t>
            </a:r>
            <a:r>
              <a:rPr lang="en-US" dirty="0" smtClean="0"/>
              <a:t>?</a:t>
            </a:r>
          </a:p>
          <a:p>
            <a:pPr lvl="1"/>
            <a:r>
              <a:rPr lang="en-US" dirty="0" smtClean="0"/>
              <a:t>Tricky question</a:t>
            </a:r>
          </a:p>
          <a:p>
            <a:pPr lvl="1"/>
            <a:r>
              <a:rPr lang="en-US" dirty="0" smtClean="0"/>
              <a:t>Not really!!</a:t>
            </a:r>
          </a:p>
          <a:p>
            <a:pPr lvl="1"/>
            <a:r>
              <a:rPr lang="en-US" dirty="0" smtClean="0"/>
              <a:t>Key is the LOSS team visit</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15</a:t>
            </a:fld>
            <a:endParaRPr lang="en-US" dirty="0"/>
          </a:p>
        </p:txBody>
      </p:sp>
    </p:spTree>
    <p:extLst>
      <p:ext uri="{BB962C8B-B14F-4D97-AF65-F5344CB8AC3E}">
        <p14:creationId xmlns:p14="http://schemas.microsoft.com/office/powerpoint/2010/main" val="1229480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Team Interactions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visit of the LOSS team has multiple purposes &amp; the language skills used can:</a:t>
            </a:r>
          </a:p>
          <a:p>
            <a:pPr lvl="1"/>
            <a:r>
              <a:rPr lang="en-US" dirty="0" smtClean="0"/>
              <a:t>Instill hope by personalizing themselves</a:t>
            </a:r>
          </a:p>
          <a:p>
            <a:pPr lvl="1"/>
            <a:r>
              <a:rPr lang="en-US" dirty="0" smtClean="0"/>
              <a:t>Inform as to self-care, coping &amp; the uniqueness of grief</a:t>
            </a:r>
          </a:p>
          <a:p>
            <a:pPr lvl="1"/>
            <a:r>
              <a:rPr lang="en-US" dirty="0" smtClean="0"/>
              <a:t>Provide a sense of connectedness</a:t>
            </a:r>
          </a:p>
          <a:p>
            <a:pPr lvl="1"/>
            <a:r>
              <a:rPr lang="en-US" dirty="0" smtClean="0"/>
              <a:t>Offer support and referrals to resources</a:t>
            </a:r>
          </a:p>
          <a:p>
            <a:pPr lvl="1"/>
            <a:r>
              <a:rPr lang="en-US" dirty="0" smtClean="0"/>
              <a:t>Use of the power of invitation</a:t>
            </a:r>
          </a:p>
          <a:p>
            <a:pPr lvl="1"/>
            <a:r>
              <a:rPr lang="en-US" dirty="0" smtClean="0"/>
              <a:t>Reduce self-imposed isolation</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16</a:t>
            </a:fld>
            <a:endParaRPr lang="en-US" dirty="0"/>
          </a:p>
        </p:txBody>
      </p:sp>
    </p:spTree>
    <p:extLst>
      <p:ext uri="{BB962C8B-B14F-4D97-AF65-F5344CB8AC3E}">
        <p14:creationId xmlns:p14="http://schemas.microsoft.com/office/powerpoint/2010/main" val="1321113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a:t>
            </a:r>
            <a:endParaRPr lang="en-US" dirty="0"/>
          </a:p>
        </p:txBody>
      </p:sp>
      <p:sp>
        <p:nvSpPr>
          <p:cNvPr id="3" name="Content Placeholder 2"/>
          <p:cNvSpPr>
            <a:spLocks noGrp="1"/>
          </p:cNvSpPr>
          <p:nvPr>
            <p:ph idx="1"/>
          </p:nvPr>
        </p:nvSpPr>
        <p:spPr/>
        <p:txBody>
          <a:bodyPr>
            <a:normAutofit lnSpcReduction="10000"/>
          </a:bodyPr>
          <a:lstStyle/>
          <a:p>
            <a:r>
              <a:rPr lang="en-US" dirty="0" smtClean="0"/>
              <a:t>Hello, I am …………  I am sorry for your loss.  </a:t>
            </a:r>
          </a:p>
          <a:p>
            <a:r>
              <a:rPr lang="en-US" dirty="0" smtClean="0"/>
              <a:t>We are here to provide any support or answer any questions that you might have.  Can I get you anything?  What is the most pressing concern you have?</a:t>
            </a:r>
          </a:p>
          <a:p>
            <a:r>
              <a:rPr lang="en-US" dirty="0" smtClean="0"/>
              <a:t>Each of us have lost someone to suicide, and are willing to share whatever time you need now and later, even if it is days or weeks from now.</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17</a:t>
            </a:fld>
            <a:endParaRPr lang="en-US" dirty="0"/>
          </a:p>
        </p:txBody>
      </p:sp>
    </p:spTree>
    <p:extLst>
      <p:ext uri="{BB962C8B-B14F-4D97-AF65-F5344CB8AC3E}">
        <p14:creationId xmlns:p14="http://schemas.microsoft.com/office/powerpoint/2010/main" val="2269513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Hope</a:t>
            </a:r>
          </a:p>
        </p:txBody>
      </p:sp>
      <p:sp>
        <p:nvSpPr>
          <p:cNvPr id="3" name="Content Placeholder 2"/>
          <p:cNvSpPr>
            <a:spLocks noGrp="1"/>
          </p:cNvSpPr>
          <p:nvPr>
            <p:ph idx="1"/>
          </p:nvPr>
        </p:nvSpPr>
        <p:spPr/>
        <p:txBody>
          <a:bodyPr/>
          <a:lstStyle/>
          <a:p>
            <a:r>
              <a:rPr lang="en-US" dirty="0" smtClean="0"/>
              <a:t>What not to say---</a:t>
            </a:r>
          </a:p>
          <a:p>
            <a:r>
              <a:rPr lang="en-US" dirty="0" smtClean="0"/>
              <a:t>I understand what you are going through.</a:t>
            </a:r>
          </a:p>
          <a:p>
            <a:r>
              <a:rPr lang="en-US" dirty="0" err="1" smtClean="0"/>
              <a:t>He/She</a:t>
            </a:r>
            <a:r>
              <a:rPr lang="en-US" dirty="0" smtClean="0"/>
              <a:t> is no longer in pain</a:t>
            </a:r>
          </a:p>
          <a:p>
            <a:r>
              <a:rPr lang="en-US" dirty="0" smtClean="0"/>
              <a:t>Things will get better, I know it</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18</a:t>
            </a:fld>
            <a:endParaRPr lang="en-US" dirty="0"/>
          </a:p>
        </p:txBody>
      </p:sp>
    </p:spTree>
    <p:extLst>
      <p:ext uri="{BB962C8B-B14F-4D97-AF65-F5344CB8AC3E}">
        <p14:creationId xmlns:p14="http://schemas.microsoft.com/office/powerpoint/2010/main" val="3161617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Self-care &amp; Grief</a:t>
            </a:r>
            <a:endParaRPr lang="en-US" dirty="0"/>
          </a:p>
        </p:txBody>
      </p:sp>
      <p:sp>
        <p:nvSpPr>
          <p:cNvPr id="3" name="Content Placeholder 2"/>
          <p:cNvSpPr>
            <a:spLocks noGrp="1"/>
          </p:cNvSpPr>
          <p:nvPr>
            <p:ph idx="1"/>
          </p:nvPr>
        </p:nvSpPr>
        <p:spPr/>
        <p:txBody>
          <a:bodyPr>
            <a:normAutofit/>
          </a:bodyPr>
          <a:lstStyle/>
          <a:p>
            <a:r>
              <a:rPr lang="en-US" dirty="0" smtClean="0"/>
              <a:t>Promote self-care by acknowledging the draw to drinking or self-medicating—but pointing out this can impair relationships, judgment, etc.</a:t>
            </a:r>
          </a:p>
          <a:p>
            <a:r>
              <a:rPr lang="en-US" dirty="0" smtClean="0"/>
              <a:t>What do you do to relax? What are your interests, hobbies, etc.?</a:t>
            </a:r>
          </a:p>
        </p:txBody>
      </p:sp>
      <p:sp>
        <p:nvSpPr>
          <p:cNvPr id="4" name="Slide Number Placeholder 3"/>
          <p:cNvSpPr>
            <a:spLocks noGrp="1"/>
          </p:cNvSpPr>
          <p:nvPr>
            <p:ph type="sldNum" sz="quarter" idx="12"/>
          </p:nvPr>
        </p:nvSpPr>
        <p:spPr/>
        <p:txBody>
          <a:bodyPr/>
          <a:lstStyle/>
          <a:p>
            <a:fld id="{2473D1D6-BCFF-4DE6-A47A-08457B9DFD7B}" type="slidenum">
              <a:rPr lang="en-US" smtClean="0"/>
              <a:t>19</a:t>
            </a:fld>
            <a:endParaRPr lang="en-US" dirty="0"/>
          </a:p>
        </p:txBody>
      </p:sp>
    </p:spTree>
    <p:extLst>
      <p:ext uri="{BB962C8B-B14F-4D97-AF65-F5344CB8AC3E}">
        <p14:creationId xmlns:p14="http://schemas.microsoft.com/office/powerpoint/2010/main" val="1343750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to Say: How to Help Someone Coping with a Loss Due to Suicide</a:t>
            </a:r>
            <a:br>
              <a:rPr lang="en-US" dirty="0" smtClean="0"/>
            </a:b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Donald P. Belau, Ph.D.</a:t>
            </a:r>
          </a:p>
          <a:p>
            <a:r>
              <a:rPr lang="en-US" dirty="0" smtClean="0"/>
              <a:t>Lincoln/Lancaster LOSS Team </a:t>
            </a:r>
          </a:p>
          <a:p>
            <a:r>
              <a:rPr lang="en-US" dirty="0" smtClean="0"/>
              <a:t>Clinical Director</a:t>
            </a:r>
          </a:p>
          <a:p>
            <a:r>
              <a:rPr lang="en-US" dirty="0">
                <a:hlinkClick r:id="rId2"/>
              </a:rPr>
              <a:t>d</a:t>
            </a:r>
            <a:r>
              <a:rPr lang="en-US" dirty="0" smtClean="0">
                <a:hlinkClick r:id="rId2"/>
              </a:rPr>
              <a:t>onald.belau@doane.edu</a:t>
            </a:r>
            <a:endParaRPr lang="en-US" dirty="0" smtClean="0"/>
          </a:p>
          <a:p>
            <a:r>
              <a:rPr lang="en-US" dirty="0" smtClean="0"/>
              <a:t>402-759-0573</a:t>
            </a:r>
            <a:endParaRPr lang="en-US" dirty="0"/>
          </a:p>
        </p:txBody>
      </p:sp>
    </p:spTree>
    <p:extLst>
      <p:ext uri="{BB962C8B-B14F-4D97-AF65-F5344CB8AC3E}">
        <p14:creationId xmlns:p14="http://schemas.microsoft.com/office/powerpoint/2010/main" val="840253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Self-care &amp; Grief</a:t>
            </a:r>
          </a:p>
        </p:txBody>
      </p:sp>
      <p:sp>
        <p:nvSpPr>
          <p:cNvPr id="3" name="Content Placeholder 2"/>
          <p:cNvSpPr>
            <a:spLocks noGrp="1"/>
          </p:cNvSpPr>
          <p:nvPr>
            <p:ph idx="1"/>
          </p:nvPr>
        </p:nvSpPr>
        <p:spPr/>
        <p:txBody>
          <a:bodyPr/>
          <a:lstStyle/>
          <a:p>
            <a:r>
              <a:rPr lang="en-US" dirty="0"/>
              <a:t>Offer the idea of seeking help via support groups, counseling, faith leaders, friends, and family.</a:t>
            </a:r>
          </a:p>
          <a:p>
            <a:r>
              <a:rPr lang="en-US" dirty="0"/>
              <a:t>Speak openly that some will experience ‘grief bursts’, and that they will decrease with time</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20</a:t>
            </a:fld>
            <a:endParaRPr lang="en-US" dirty="0"/>
          </a:p>
        </p:txBody>
      </p:sp>
    </p:spTree>
    <p:extLst>
      <p:ext uri="{BB962C8B-B14F-4D97-AF65-F5344CB8AC3E}">
        <p14:creationId xmlns:p14="http://schemas.microsoft.com/office/powerpoint/2010/main" val="445932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Self-care &amp; Grief</a:t>
            </a:r>
          </a:p>
        </p:txBody>
      </p:sp>
      <p:sp>
        <p:nvSpPr>
          <p:cNvPr id="3" name="Content Placeholder 2"/>
          <p:cNvSpPr>
            <a:spLocks noGrp="1"/>
          </p:cNvSpPr>
          <p:nvPr>
            <p:ph idx="1"/>
          </p:nvPr>
        </p:nvSpPr>
        <p:spPr/>
        <p:txBody>
          <a:bodyPr/>
          <a:lstStyle/>
          <a:p>
            <a:r>
              <a:rPr lang="en-US" dirty="0" smtClean="0"/>
              <a:t>What not to say:</a:t>
            </a:r>
          </a:p>
          <a:p>
            <a:r>
              <a:rPr lang="en-US" dirty="0" smtClean="0"/>
              <a:t>It is ok to tie one on—you will feel better.</a:t>
            </a:r>
          </a:p>
          <a:p>
            <a:r>
              <a:rPr lang="en-US" dirty="0" smtClean="0"/>
              <a:t>Crying is normal, everyone does it.</a:t>
            </a:r>
          </a:p>
          <a:p>
            <a:r>
              <a:rPr lang="en-US" dirty="0" smtClean="0"/>
              <a:t>Everyone goes through stages of grief—over and over.</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21</a:t>
            </a:fld>
            <a:endParaRPr lang="en-US" dirty="0"/>
          </a:p>
        </p:txBody>
      </p:sp>
    </p:spTree>
    <p:extLst>
      <p:ext uri="{BB962C8B-B14F-4D97-AF65-F5344CB8AC3E}">
        <p14:creationId xmlns:p14="http://schemas.microsoft.com/office/powerpoint/2010/main" val="1920807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Connectedness</a:t>
            </a:r>
          </a:p>
        </p:txBody>
      </p:sp>
      <p:sp>
        <p:nvSpPr>
          <p:cNvPr id="3" name="Content Placeholder 2"/>
          <p:cNvSpPr>
            <a:spLocks noGrp="1"/>
          </p:cNvSpPr>
          <p:nvPr>
            <p:ph idx="1"/>
          </p:nvPr>
        </p:nvSpPr>
        <p:spPr/>
        <p:txBody>
          <a:bodyPr/>
          <a:lstStyle/>
          <a:p>
            <a:r>
              <a:rPr lang="en-US" dirty="0" smtClean="0"/>
              <a:t>Explore safe conversation by connecting with visual artifacts or pictures</a:t>
            </a:r>
          </a:p>
          <a:p>
            <a:r>
              <a:rPr lang="en-US" dirty="0" smtClean="0"/>
              <a:t>I see that your family/you liked to…..</a:t>
            </a:r>
          </a:p>
          <a:p>
            <a:r>
              <a:rPr lang="en-US" dirty="0" smtClean="0"/>
              <a:t>Use observable strengths, talents, to build a bridge</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22</a:t>
            </a:fld>
            <a:endParaRPr lang="en-US" dirty="0"/>
          </a:p>
        </p:txBody>
      </p:sp>
    </p:spTree>
    <p:extLst>
      <p:ext uri="{BB962C8B-B14F-4D97-AF65-F5344CB8AC3E}">
        <p14:creationId xmlns:p14="http://schemas.microsoft.com/office/powerpoint/2010/main" val="435453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Connectedness</a:t>
            </a:r>
            <a:endParaRPr lang="en-US" dirty="0"/>
          </a:p>
        </p:txBody>
      </p:sp>
      <p:sp>
        <p:nvSpPr>
          <p:cNvPr id="3" name="Content Placeholder 2"/>
          <p:cNvSpPr>
            <a:spLocks noGrp="1"/>
          </p:cNvSpPr>
          <p:nvPr>
            <p:ph idx="1"/>
          </p:nvPr>
        </p:nvSpPr>
        <p:spPr/>
        <p:txBody>
          <a:bodyPr/>
          <a:lstStyle/>
          <a:p>
            <a:r>
              <a:rPr lang="en-US" dirty="0" smtClean="0"/>
              <a:t>What not to say:</a:t>
            </a:r>
          </a:p>
          <a:p>
            <a:r>
              <a:rPr lang="en-US" dirty="0" smtClean="0"/>
              <a:t>I don’t see any pictures of …………</a:t>
            </a:r>
          </a:p>
          <a:p>
            <a:r>
              <a:rPr lang="en-US" dirty="0" smtClean="0"/>
              <a:t>Were you close?</a:t>
            </a:r>
          </a:p>
          <a:p>
            <a:r>
              <a:rPr lang="en-US" dirty="0" smtClean="0"/>
              <a:t>Any intrusive statements that could be viewed as probing</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23</a:t>
            </a:fld>
            <a:endParaRPr lang="en-US" dirty="0"/>
          </a:p>
        </p:txBody>
      </p:sp>
    </p:spTree>
    <p:extLst>
      <p:ext uri="{BB962C8B-B14F-4D97-AF65-F5344CB8AC3E}">
        <p14:creationId xmlns:p14="http://schemas.microsoft.com/office/powerpoint/2010/main" val="3987599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&amp; the Power of Invitation</a:t>
            </a:r>
            <a:endParaRPr lang="en-US" dirty="0"/>
          </a:p>
        </p:txBody>
      </p:sp>
      <p:sp>
        <p:nvSpPr>
          <p:cNvPr id="3" name="Content Placeholder 2"/>
          <p:cNvSpPr>
            <a:spLocks noGrp="1"/>
          </p:cNvSpPr>
          <p:nvPr>
            <p:ph idx="1"/>
          </p:nvPr>
        </p:nvSpPr>
        <p:spPr/>
        <p:txBody>
          <a:bodyPr/>
          <a:lstStyle/>
          <a:p>
            <a:r>
              <a:rPr lang="en-US" dirty="0" smtClean="0"/>
              <a:t>Ask for permission to follow up—</a:t>
            </a:r>
          </a:p>
          <a:p>
            <a:r>
              <a:rPr lang="en-US" dirty="0" smtClean="0"/>
              <a:t>Would you mind if I or some member of the team check in with you?</a:t>
            </a:r>
          </a:p>
          <a:p>
            <a:r>
              <a:rPr lang="en-US" dirty="0" smtClean="0"/>
              <a:t>There are support groups available, would you mind if I called you to see if you able to attend a support group with me or fellow LOSS team member?</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24</a:t>
            </a:fld>
            <a:endParaRPr lang="en-US" dirty="0"/>
          </a:p>
        </p:txBody>
      </p:sp>
    </p:spTree>
    <p:extLst>
      <p:ext uri="{BB962C8B-B14F-4D97-AF65-F5344CB8AC3E}">
        <p14:creationId xmlns:p14="http://schemas.microsoft.com/office/powerpoint/2010/main" val="3036771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&amp; the Power of Invitation</a:t>
            </a:r>
          </a:p>
        </p:txBody>
      </p:sp>
      <p:sp>
        <p:nvSpPr>
          <p:cNvPr id="3" name="Content Placeholder 2"/>
          <p:cNvSpPr>
            <a:spLocks noGrp="1"/>
          </p:cNvSpPr>
          <p:nvPr>
            <p:ph idx="1"/>
          </p:nvPr>
        </p:nvSpPr>
        <p:spPr/>
        <p:txBody>
          <a:bodyPr/>
          <a:lstStyle/>
          <a:p>
            <a:r>
              <a:rPr lang="en-US" dirty="0"/>
              <a:t>What not to say</a:t>
            </a:r>
            <a:r>
              <a:rPr lang="en-US" dirty="0" smtClean="0"/>
              <a:t>:</a:t>
            </a:r>
          </a:p>
          <a:p>
            <a:r>
              <a:rPr lang="en-US" dirty="0" smtClean="0"/>
              <a:t>There is a support group meeting on ….. at ….</a:t>
            </a:r>
          </a:p>
          <a:p>
            <a:r>
              <a:rPr lang="en-US" dirty="0" smtClean="0"/>
              <a:t>I will be checking up on you to see how you are doing</a:t>
            </a:r>
            <a:endParaRPr lang="en-US" dirty="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25</a:t>
            </a:fld>
            <a:endParaRPr lang="en-US" dirty="0"/>
          </a:p>
        </p:txBody>
      </p:sp>
    </p:spTree>
    <p:extLst>
      <p:ext uri="{BB962C8B-B14F-4D97-AF65-F5344CB8AC3E}">
        <p14:creationId xmlns:p14="http://schemas.microsoft.com/office/powerpoint/2010/main" val="11771800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Self-imposed Isolation</a:t>
            </a:r>
            <a:endParaRPr lang="en-US" dirty="0"/>
          </a:p>
        </p:txBody>
      </p:sp>
      <p:sp>
        <p:nvSpPr>
          <p:cNvPr id="3" name="Content Placeholder 2"/>
          <p:cNvSpPr>
            <a:spLocks noGrp="1"/>
          </p:cNvSpPr>
          <p:nvPr>
            <p:ph idx="1"/>
          </p:nvPr>
        </p:nvSpPr>
        <p:spPr/>
        <p:txBody>
          <a:bodyPr/>
          <a:lstStyle/>
          <a:p>
            <a:r>
              <a:rPr lang="en-US" dirty="0" smtClean="0"/>
              <a:t>Reinforce the power of connecting with others as this promotes healing and reducing the natural response to isolate with one’s misery and pain</a:t>
            </a:r>
          </a:p>
        </p:txBody>
      </p:sp>
      <p:sp>
        <p:nvSpPr>
          <p:cNvPr id="4" name="Slide Number Placeholder 3"/>
          <p:cNvSpPr>
            <a:spLocks noGrp="1"/>
          </p:cNvSpPr>
          <p:nvPr>
            <p:ph type="sldNum" sz="quarter" idx="12"/>
          </p:nvPr>
        </p:nvSpPr>
        <p:spPr/>
        <p:txBody>
          <a:bodyPr/>
          <a:lstStyle/>
          <a:p>
            <a:fld id="{2473D1D6-BCFF-4DE6-A47A-08457B9DFD7B}" type="slidenum">
              <a:rPr lang="en-US" smtClean="0"/>
              <a:t>26</a:t>
            </a:fld>
            <a:endParaRPr lang="en-US" dirty="0"/>
          </a:p>
        </p:txBody>
      </p:sp>
    </p:spTree>
    <p:extLst>
      <p:ext uri="{BB962C8B-B14F-4D97-AF65-F5344CB8AC3E}">
        <p14:creationId xmlns:p14="http://schemas.microsoft.com/office/powerpoint/2010/main" val="1416329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Self-imposed Isolation</a:t>
            </a:r>
          </a:p>
        </p:txBody>
      </p:sp>
      <p:sp>
        <p:nvSpPr>
          <p:cNvPr id="3" name="Content Placeholder 2"/>
          <p:cNvSpPr>
            <a:spLocks noGrp="1"/>
          </p:cNvSpPr>
          <p:nvPr>
            <p:ph idx="1"/>
          </p:nvPr>
        </p:nvSpPr>
        <p:spPr/>
        <p:txBody>
          <a:bodyPr/>
          <a:lstStyle/>
          <a:p>
            <a:r>
              <a:rPr lang="en-US" dirty="0"/>
              <a:t>Engagement in simple activities, often with peers who have had losses as well will promote healing</a:t>
            </a:r>
          </a:p>
          <a:p>
            <a:r>
              <a:rPr lang="en-US" dirty="0"/>
              <a:t>Participating in </a:t>
            </a:r>
            <a:r>
              <a:rPr lang="en-US" dirty="0" smtClean="0"/>
              <a:t>community-based walks and activities that draw attention to suicide prevention, and postvention activities.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27</a:t>
            </a:fld>
            <a:endParaRPr lang="en-US" dirty="0"/>
          </a:p>
        </p:txBody>
      </p:sp>
    </p:spTree>
    <p:extLst>
      <p:ext uri="{BB962C8B-B14F-4D97-AF65-F5344CB8AC3E}">
        <p14:creationId xmlns:p14="http://schemas.microsoft.com/office/powerpoint/2010/main" val="4108154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Self-imposed Isolation</a:t>
            </a:r>
          </a:p>
        </p:txBody>
      </p:sp>
      <p:sp>
        <p:nvSpPr>
          <p:cNvPr id="3" name="Content Placeholder 2"/>
          <p:cNvSpPr>
            <a:spLocks noGrp="1"/>
          </p:cNvSpPr>
          <p:nvPr>
            <p:ph idx="1"/>
          </p:nvPr>
        </p:nvSpPr>
        <p:spPr/>
        <p:txBody>
          <a:bodyPr/>
          <a:lstStyle/>
          <a:p>
            <a:r>
              <a:rPr lang="en-US" dirty="0" smtClean="0"/>
              <a:t>What not to say:</a:t>
            </a:r>
          </a:p>
          <a:p>
            <a:r>
              <a:rPr lang="en-US" dirty="0" smtClean="0"/>
              <a:t>Everyone needs to get involved in something</a:t>
            </a:r>
          </a:p>
          <a:p>
            <a:r>
              <a:rPr lang="en-US" dirty="0" smtClean="0"/>
              <a:t>If you don’t get active, you will suffer the consequences</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28</a:t>
            </a:fld>
            <a:endParaRPr lang="en-US" dirty="0"/>
          </a:p>
        </p:txBody>
      </p:sp>
    </p:spTree>
    <p:extLst>
      <p:ext uri="{BB962C8B-B14F-4D97-AF65-F5344CB8AC3E}">
        <p14:creationId xmlns:p14="http://schemas.microsoft.com/office/powerpoint/2010/main" val="940490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7 Keys to Using Healing Language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87105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 way to deal with the Why??</a:t>
            </a:r>
          </a:p>
          <a:p>
            <a:r>
              <a:rPr lang="en-US" dirty="0" smtClean="0"/>
              <a:t>LOSS Teams’ power of influence through interactions</a:t>
            </a:r>
          </a:p>
          <a:p>
            <a:r>
              <a:rPr lang="en-US" dirty="0"/>
              <a:t>7 K</a:t>
            </a:r>
            <a:r>
              <a:rPr lang="en-US" dirty="0" smtClean="0"/>
              <a:t>eys </a:t>
            </a:r>
            <a:r>
              <a:rPr lang="en-US" dirty="0"/>
              <a:t>to Using Healing Language </a:t>
            </a:r>
            <a:endParaRPr lang="en-US" dirty="0" smtClean="0"/>
          </a:p>
          <a:p>
            <a:r>
              <a:rPr lang="en-US" dirty="0" smtClean="0"/>
              <a:t>Role Playing--practice</a:t>
            </a:r>
          </a:p>
          <a:p>
            <a:r>
              <a:rPr lang="en-US" dirty="0" smtClean="0"/>
              <a:t>Tips in dealing with children </a:t>
            </a:r>
            <a:r>
              <a:rPr lang="en-US" dirty="0"/>
              <a:t>&amp; </a:t>
            </a:r>
            <a:r>
              <a:rPr lang="en-US" dirty="0" smtClean="0"/>
              <a:t>youth </a:t>
            </a:r>
            <a:r>
              <a:rPr lang="en-US" dirty="0"/>
              <a:t>g</a:t>
            </a:r>
            <a:r>
              <a:rPr lang="en-US" dirty="0" smtClean="0"/>
              <a:t>rief that can be shared with adult survivors</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3</a:t>
            </a:fld>
            <a:endParaRPr lang="en-US" dirty="0"/>
          </a:p>
        </p:txBody>
      </p:sp>
    </p:spTree>
    <p:extLst>
      <p:ext uri="{BB962C8B-B14F-4D97-AF65-F5344CB8AC3E}">
        <p14:creationId xmlns:p14="http://schemas.microsoft.com/office/powerpoint/2010/main" val="6310297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Keys </a:t>
            </a:r>
            <a:r>
              <a:rPr lang="en-US" dirty="0"/>
              <a:t>to </a:t>
            </a:r>
            <a:r>
              <a:rPr lang="en-US" dirty="0" smtClean="0"/>
              <a:t>Using Healing </a:t>
            </a:r>
            <a:r>
              <a:rPr lang="en-US" dirty="0"/>
              <a:t>Language </a:t>
            </a:r>
          </a:p>
        </p:txBody>
      </p:sp>
      <p:sp>
        <p:nvSpPr>
          <p:cNvPr id="3" name="Content Placeholder 2"/>
          <p:cNvSpPr>
            <a:spLocks noGrp="1"/>
          </p:cNvSpPr>
          <p:nvPr>
            <p:ph idx="1"/>
          </p:nvPr>
        </p:nvSpPr>
        <p:spPr/>
        <p:txBody>
          <a:bodyPr>
            <a:normAutofit fontScale="85000" lnSpcReduction="20000"/>
          </a:bodyPr>
          <a:lstStyle/>
          <a:p>
            <a:r>
              <a:rPr lang="en-US" dirty="0" smtClean="0"/>
              <a:t>Promote Respectfulness</a:t>
            </a:r>
          </a:p>
          <a:p>
            <a:r>
              <a:rPr lang="en-US" dirty="0" smtClean="0"/>
              <a:t>Strive to be Nonjudgmental</a:t>
            </a:r>
          </a:p>
          <a:p>
            <a:r>
              <a:rPr lang="en-US" dirty="0" smtClean="0"/>
              <a:t>Be calm &amp; relax before engaging in the visit—take several deep, cleansing breathes</a:t>
            </a:r>
          </a:p>
          <a:p>
            <a:r>
              <a:rPr lang="en-US" dirty="0" smtClean="0"/>
              <a:t>Use clear short phrases with emphasis upon open ended questions</a:t>
            </a:r>
          </a:p>
          <a:p>
            <a:r>
              <a:rPr lang="en-US" dirty="0" smtClean="0"/>
              <a:t>Focus on listening with your inner ear</a:t>
            </a:r>
          </a:p>
          <a:p>
            <a:r>
              <a:rPr lang="en-US" dirty="0" smtClean="0"/>
              <a:t>Use rich nonverbal communication</a:t>
            </a:r>
          </a:p>
          <a:p>
            <a:r>
              <a:rPr lang="en-US" dirty="0" smtClean="0"/>
              <a:t>Monitor the emotion of the visitation experience &amp; look for a safe, positive exit within a 45-60 minute period of time</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30</a:t>
            </a:fld>
            <a:endParaRPr lang="en-US" dirty="0"/>
          </a:p>
        </p:txBody>
      </p:sp>
    </p:spTree>
    <p:extLst>
      <p:ext uri="{BB962C8B-B14F-4D97-AF65-F5344CB8AC3E}">
        <p14:creationId xmlns:p14="http://schemas.microsoft.com/office/powerpoint/2010/main" val="4048977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Promote </a:t>
            </a:r>
            <a:r>
              <a:rPr lang="en-US" dirty="0" smtClean="0"/>
              <a:t>Respectfulness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70909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Strive to be </a:t>
            </a:r>
            <a:r>
              <a:rPr lang="en-US" dirty="0" smtClean="0"/>
              <a:t>Nonjudgmental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7880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Be calm &amp; relax before engaging in the visit—take several deep, cleansing breathes</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788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Use clear short phrases with emphasis upon open ended </a:t>
            </a:r>
            <a:r>
              <a:rPr lang="en-US" dirty="0" smtClean="0"/>
              <a:t>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7880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Focus on listening with your inner ear</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788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Use rich nonverbal </a:t>
            </a:r>
            <a:r>
              <a:rPr lang="en-US" dirty="0" smtClean="0"/>
              <a:t>communication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788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Monitor the emotion of the visitation experience &amp; look for a safe, positive exit within a 45-60 minute period of </a:t>
            </a:r>
            <a:r>
              <a:rPr lang="en-US" dirty="0" smtClean="0"/>
              <a:t>time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7880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Practice</a:t>
            </a:r>
            <a:endParaRPr lang="en-US" dirty="0"/>
          </a:p>
        </p:txBody>
      </p:sp>
      <p:sp>
        <p:nvSpPr>
          <p:cNvPr id="3" name="Subtitle 2"/>
          <p:cNvSpPr>
            <a:spLocks noGrp="1"/>
          </p:cNvSpPr>
          <p:nvPr>
            <p:ph type="subTitle" idx="1"/>
          </p:nvPr>
        </p:nvSpPr>
        <p:spPr/>
        <p:txBody>
          <a:bodyPr/>
          <a:lstStyle/>
          <a:p>
            <a:r>
              <a:rPr lang="en-US" dirty="0" smtClean="0"/>
              <a:t>Role Playing</a:t>
            </a:r>
            <a:endParaRPr lang="en-US" dirty="0"/>
          </a:p>
        </p:txBody>
      </p:sp>
    </p:spTree>
    <p:extLst>
      <p:ext uri="{BB962C8B-B14F-4D97-AF65-F5344CB8AC3E}">
        <p14:creationId xmlns:p14="http://schemas.microsoft.com/office/powerpoint/2010/main" val="32944711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Supportive </a:t>
            </a:r>
            <a:r>
              <a:rPr lang="en-US" dirty="0" smtClean="0"/>
              <a:t>Comments Focusing Upon Self-care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1806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a:bodyPr>
          <a:lstStyle/>
          <a:p>
            <a:r>
              <a:rPr lang="en-US" dirty="0" smtClean="0"/>
              <a:t>Sudden Death leading to the Unanswerable "Why?" </a:t>
            </a:r>
          </a:p>
          <a:p>
            <a:r>
              <a:rPr lang="en-US" dirty="0" smtClean="0"/>
              <a:t>Trying to make sense of or understand sudden losses can be difficult. Survivors are left asking "Why?" "Why did this happen?"  </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a:t>
            </a:fld>
            <a:endParaRPr lang="en-US" dirty="0"/>
          </a:p>
        </p:txBody>
      </p:sp>
    </p:spTree>
    <p:extLst>
      <p:ext uri="{BB962C8B-B14F-4D97-AF65-F5344CB8AC3E}">
        <p14:creationId xmlns:p14="http://schemas.microsoft.com/office/powerpoint/2010/main" val="13860939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Comments</a:t>
            </a:r>
          </a:p>
        </p:txBody>
      </p:sp>
      <p:sp>
        <p:nvSpPr>
          <p:cNvPr id="3" name="Content Placeholder 2"/>
          <p:cNvSpPr>
            <a:spLocks noGrp="1"/>
          </p:cNvSpPr>
          <p:nvPr>
            <p:ph idx="1"/>
          </p:nvPr>
        </p:nvSpPr>
        <p:spPr/>
        <p:txBody>
          <a:bodyPr/>
          <a:lstStyle/>
          <a:p>
            <a:r>
              <a:rPr lang="en-US" dirty="0" smtClean="0"/>
              <a:t>Letting the survivor know that there will be days that will drag on, painfully slow—that they can move through those days by focusing on one hour at a time, by reaching out even if they do not have the energy.</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40</a:t>
            </a:fld>
            <a:endParaRPr lang="en-US" dirty="0"/>
          </a:p>
        </p:txBody>
      </p:sp>
    </p:spTree>
    <p:extLst>
      <p:ext uri="{BB962C8B-B14F-4D97-AF65-F5344CB8AC3E}">
        <p14:creationId xmlns:p14="http://schemas.microsoft.com/office/powerpoint/2010/main" val="4878622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Comments</a:t>
            </a:r>
          </a:p>
        </p:txBody>
      </p:sp>
      <p:sp>
        <p:nvSpPr>
          <p:cNvPr id="3" name="Content Placeholder 2"/>
          <p:cNvSpPr>
            <a:spLocks noGrp="1"/>
          </p:cNvSpPr>
          <p:nvPr>
            <p:ph idx="1"/>
          </p:nvPr>
        </p:nvSpPr>
        <p:spPr/>
        <p:txBody>
          <a:bodyPr/>
          <a:lstStyle/>
          <a:p>
            <a:r>
              <a:rPr lang="en-US" dirty="0" smtClean="0"/>
              <a:t>The power of normalcy is healing—using terms such as---”most people will feel drained”, most people find ways of connecting”</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41</a:t>
            </a:fld>
            <a:endParaRPr lang="en-US" dirty="0"/>
          </a:p>
        </p:txBody>
      </p:sp>
    </p:spTree>
    <p:extLst>
      <p:ext uri="{BB962C8B-B14F-4D97-AF65-F5344CB8AC3E}">
        <p14:creationId xmlns:p14="http://schemas.microsoft.com/office/powerpoint/2010/main" val="31894787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Comments</a:t>
            </a:r>
          </a:p>
        </p:txBody>
      </p:sp>
      <p:sp>
        <p:nvSpPr>
          <p:cNvPr id="3" name="Content Placeholder 2"/>
          <p:cNvSpPr>
            <a:spLocks noGrp="1"/>
          </p:cNvSpPr>
          <p:nvPr>
            <p:ph idx="1"/>
          </p:nvPr>
        </p:nvSpPr>
        <p:spPr/>
        <p:txBody>
          <a:bodyPr/>
          <a:lstStyle/>
          <a:p>
            <a:r>
              <a:rPr lang="en-US" dirty="0" smtClean="0"/>
              <a:t>Looking to connect with the survivor builds bridges by commenting upon environmental clues to build a relationship.</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42</a:t>
            </a:fld>
            <a:endParaRPr lang="en-US" dirty="0"/>
          </a:p>
        </p:txBody>
      </p:sp>
    </p:spTree>
    <p:extLst>
      <p:ext uri="{BB962C8B-B14F-4D97-AF65-F5344CB8AC3E}">
        <p14:creationId xmlns:p14="http://schemas.microsoft.com/office/powerpoint/2010/main" val="3642261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Comments</a:t>
            </a:r>
          </a:p>
        </p:txBody>
      </p:sp>
      <p:sp>
        <p:nvSpPr>
          <p:cNvPr id="3" name="Content Placeholder 2"/>
          <p:cNvSpPr>
            <a:spLocks noGrp="1"/>
          </p:cNvSpPr>
          <p:nvPr>
            <p:ph idx="1"/>
          </p:nvPr>
        </p:nvSpPr>
        <p:spPr/>
        <p:txBody>
          <a:bodyPr/>
          <a:lstStyle/>
          <a:p>
            <a:r>
              <a:rPr lang="en-US" dirty="0" smtClean="0"/>
              <a:t>If a survivor, explain briefly your loss.</a:t>
            </a:r>
          </a:p>
        </p:txBody>
      </p:sp>
      <p:sp>
        <p:nvSpPr>
          <p:cNvPr id="4" name="Slide Number Placeholder 3"/>
          <p:cNvSpPr>
            <a:spLocks noGrp="1"/>
          </p:cNvSpPr>
          <p:nvPr>
            <p:ph type="sldNum" sz="quarter" idx="12"/>
          </p:nvPr>
        </p:nvSpPr>
        <p:spPr/>
        <p:txBody>
          <a:bodyPr/>
          <a:lstStyle/>
          <a:p>
            <a:fld id="{2473D1D6-BCFF-4DE6-A47A-08457B9DFD7B}" type="slidenum">
              <a:rPr lang="en-US" smtClean="0"/>
              <a:t>43</a:t>
            </a:fld>
            <a:endParaRPr lang="en-US" dirty="0"/>
          </a:p>
        </p:txBody>
      </p:sp>
    </p:spTree>
    <p:extLst>
      <p:ext uri="{BB962C8B-B14F-4D97-AF65-F5344CB8AC3E}">
        <p14:creationId xmlns:p14="http://schemas.microsoft.com/office/powerpoint/2010/main" val="24253231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Comments</a:t>
            </a:r>
          </a:p>
        </p:txBody>
      </p:sp>
      <p:sp>
        <p:nvSpPr>
          <p:cNvPr id="3" name="Content Placeholder 2"/>
          <p:cNvSpPr>
            <a:spLocks noGrp="1"/>
          </p:cNvSpPr>
          <p:nvPr>
            <p:ph idx="1"/>
          </p:nvPr>
        </p:nvSpPr>
        <p:spPr/>
        <p:txBody>
          <a:bodyPr/>
          <a:lstStyle/>
          <a:p>
            <a:r>
              <a:rPr lang="en-US" dirty="0"/>
              <a:t>If a clinician, acknowledge your interest</a:t>
            </a:r>
            <a:r>
              <a:rPr lang="en-US" dirty="0" smtClean="0"/>
              <a:t>.</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44</a:t>
            </a:fld>
            <a:endParaRPr lang="en-US" dirty="0"/>
          </a:p>
        </p:txBody>
      </p:sp>
    </p:spTree>
    <p:extLst>
      <p:ext uri="{BB962C8B-B14F-4D97-AF65-F5344CB8AC3E}">
        <p14:creationId xmlns:p14="http://schemas.microsoft.com/office/powerpoint/2010/main" val="26499725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Comments</a:t>
            </a:r>
          </a:p>
        </p:txBody>
      </p:sp>
      <p:sp>
        <p:nvSpPr>
          <p:cNvPr id="3" name="Content Placeholder 2"/>
          <p:cNvSpPr>
            <a:spLocks noGrp="1"/>
          </p:cNvSpPr>
          <p:nvPr>
            <p:ph idx="1"/>
          </p:nvPr>
        </p:nvSpPr>
        <p:spPr/>
        <p:txBody>
          <a:bodyPr/>
          <a:lstStyle/>
          <a:p>
            <a:r>
              <a:rPr lang="en-US" dirty="0"/>
              <a:t>If a friend or peer, reach out with simple courtesy.</a:t>
            </a:r>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45</a:t>
            </a:fld>
            <a:endParaRPr lang="en-US" dirty="0"/>
          </a:p>
        </p:txBody>
      </p:sp>
    </p:spTree>
    <p:extLst>
      <p:ext uri="{BB962C8B-B14F-4D97-AF65-F5344CB8AC3E}">
        <p14:creationId xmlns:p14="http://schemas.microsoft.com/office/powerpoint/2010/main" val="22110266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Comments</a:t>
            </a:r>
          </a:p>
        </p:txBody>
      </p:sp>
      <p:sp>
        <p:nvSpPr>
          <p:cNvPr id="3" name="Content Placeholder 2"/>
          <p:cNvSpPr>
            <a:spLocks noGrp="1"/>
          </p:cNvSpPr>
          <p:nvPr>
            <p:ph idx="1"/>
          </p:nvPr>
        </p:nvSpPr>
        <p:spPr/>
        <p:txBody>
          <a:bodyPr/>
          <a:lstStyle/>
          <a:p>
            <a:r>
              <a:rPr lang="en-US" dirty="0"/>
              <a:t>Finding a routine is critical</a:t>
            </a:r>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46</a:t>
            </a:fld>
            <a:endParaRPr lang="en-US" dirty="0"/>
          </a:p>
        </p:txBody>
      </p:sp>
    </p:spTree>
    <p:extLst>
      <p:ext uri="{BB962C8B-B14F-4D97-AF65-F5344CB8AC3E}">
        <p14:creationId xmlns:p14="http://schemas.microsoft.com/office/powerpoint/2010/main" val="18074695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Comments</a:t>
            </a:r>
          </a:p>
        </p:txBody>
      </p:sp>
      <p:sp>
        <p:nvSpPr>
          <p:cNvPr id="3" name="Content Placeholder 2"/>
          <p:cNvSpPr>
            <a:spLocks noGrp="1"/>
          </p:cNvSpPr>
          <p:nvPr>
            <p:ph idx="1"/>
          </p:nvPr>
        </p:nvSpPr>
        <p:spPr/>
        <p:txBody>
          <a:bodyPr/>
          <a:lstStyle/>
          <a:p>
            <a:r>
              <a:rPr lang="en-US" dirty="0"/>
              <a:t>Consider journaling as a way to move forward through your grief and pain which allows healing to begin</a:t>
            </a:r>
          </a:p>
          <a:p>
            <a:r>
              <a:rPr lang="en-US" dirty="0"/>
              <a:t>Share your feelings and thoughts as often as you need</a:t>
            </a:r>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47</a:t>
            </a:fld>
            <a:endParaRPr lang="en-US" dirty="0"/>
          </a:p>
        </p:txBody>
      </p:sp>
    </p:spTree>
    <p:extLst>
      <p:ext uri="{BB962C8B-B14F-4D97-AF65-F5344CB8AC3E}">
        <p14:creationId xmlns:p14="http://schemas.microsoft.com/office/powerpoint/2010/main" val="9658610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Comments</a:t>
            </a:r>
            <a:endParaRPr lang="en-US" dirty="0"/>
          </a:p>
        </p:txBody>
      </p:sp>
      <p:sp>
        <p:nvSpPr>
          <p:cNvPr id="3" name="Content Placeholder 2"/>
          <p:cNvSpPr>
            <a:spLocks noGrp="1"/>
          </p:cNvSpPr>
          <p:nvPr>
            <p:ph idx="1"/>
          </p:nvPr>
        </p:nvSpPr>
        <p:spPr/>
        <p:txBody>
          <a:bodyPr/>
          <a:lstStyle/>
          <a:p>
            <a:r>
              <a:rPr lang="en-US" dirty="0" smtClean="0"/>
              <a:t>Others???</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48</a:t>
            </a:fld>
            <a:endParaRPr lang="en-US" dirty="0"/>
          </a:p>
        </p:txBody>
      </p:sp>
    </p:spTree>
    <p:extLst>
      <p:ext uri="{BB962C8B-B14F-4D97-AF65-F5344CB8AC3E}">
        <p14:creationId xmlns:p14="http://schemas.microsoft.com/office/powerpoint/2010/main" val="29222051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Supportive Comments Focusing Upon </a:t>
            </a:r>
            <a:r>
              <a:rPr lang="en-US" dirty="0" smtClean="0"/>
              <a:t>Coping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0591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lstStyle/>
          <a:p>
            <a:r>
              <a:rPr lang="en-US" dirty="0"/>
              <a:t>The suicide of a loved one are beyond anyone's control; they are a sudden, unexplainable loss.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5</a:t>
            </a:fld>
            <a:endParaRPr lang="en-US" dirty="0"/>
          </a:p>
        </p:txBody>
      </p:sp>
    </p:spTree>
    <p:extLst>
      <p:ext uri="{BB962C8B-B14F-4D97-AF65-F5344CB8AC3E}">
        <p14:creationId xmlns:p14="http://schemas.microsoft.com/office/powerpoint/2010/main" val="40514504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Basics on Coping for the Survivor </a:t>
            </a:r>
            <a:endParaRPr lang="en-US" dirty="0"/>
          </a:p>
        </p:txBody>
      </p:sp>
      <p:sp>
        <p:nvSpPr>
          <p:cNvPr id="3" name="Content Placeholder 2"/>
          <p:cNvSpPr>
            <a:spLocks noGrp="1"/>
          </p:cNvSpPr>
          <p:nvPr>
            <p:ph idx="1"/>
          </p:nvPr>
        </p:nvSpPr>
        <p:spPr>
          <a:xfrm>
            <a:off x="533400" y="1676400"/>
            <a:ext cx="8229600" cy="4525963"/>
          </a:xfrm>
        </p:spPr>
        <p:txBody>
          <a:bodyPr>
            <a:normAutofit/>
          </a:bodyPr>
          <a:lstStyle/>
          <a:p>
            <a:r>
              <a:rPr lang="en-US" dirty="0" smtClean="0"/>
              <a:t>It is important for the grieving person to take care of him/herself following a sudden loss. </a:t>
            </a:r>
          </a:p>
          <a:p>
            <a:r>
              <a:rPr lang="en-US" dirty="0" smtClean="0"/>
              <a:t>He/she is dealing with an event that is beyond his/her control. </a:t>
            </a:r>
          </a:p>
        </p:txBody>
      </p:sp>
      <p:sp>
        <p:nvSpPr>
          <p:cNvPr id="4" name="Slide Number Placeholder 3"/>
          <p:cNvSpPr>
            <a:spLocks noGrp="1"/>
          </p:cNvSpPr>
          <p:nvPr>
            <p:ph type="sldNum" sz="quarter" idx="12"/>
          </p:nvPr>
        </p:nvSpPr>
        <p:spPr/>
        <p:txBody>
          <a:bodyPr/>
          <a:lstStyle/>
          <a:p>
            <a:fld id="{2473D1D6-BCFF-4DE6-A47A-08457B9DFD7B}" type="slidenum">
              <a:rPr lang="en-US" smtClean="0"/>
              <a:t>50</a:t>
            </a:fld>
            <a:endParaRPr lang="en-US" dirty="0"/>
          </a:p>
        </p:txBody>
      </p:sp>
    </p:spTree>
    <p:extLst>
      <p:ext uri="{BB962C8B-B14F-4D97-AF65-F5344CB8AC3E}">
        <p14:creationId xmlns:p14="http://schemas.microsoft.com/office/powerpoint/2010/main" val="15082836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on Coping for the Survivor </a:t>
            </a:r>
          </a:p>
        </p:txBody>
      </p:sp>
      <p:sp>
        <p:nvSpPr>
          <p:cNvPr id="3" name="Content Placeholder 2"/>
          <p:cNvSpPr>
            <a:spLocks noGrp="1"/>
          </p:cNvSpPr>
          <p:nvPr>
            <p:ph idx="1"/>
          </p:nvPr>
        </p:nvSpPr>
        <p:spPr/>
        <p:txBody>
          <a:bodyPr/>
          <a:lstStyle/>
          <a:p>
            <a:r>
              <a:rPr lang="en-US" dirty="0"/>
              <a:t>One way of helping is to do things that help re-establish the person’s sense of control over their world. </a:t>
            </a:r>
          </a:p>
          <a:p>
            <a:r>
              <a:rPr lang="en-US" dirty="0"/>
              <a:t>It is also important to focus on the basics the body needs for day-to-day survival: </a:t>
            </a:r>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51</a:t>
            </a:fld>
            <a:endParaRPr lang="en-US" dirty="0"/>
          </a:p>
        </p:txBody>
      </p:sp>
    </p:spTree>
    <p:extLst>
      <p:ext uri="{BB962C8B-B14F-4D97-AF65-F5344CB8AC3E}">
        <p14:creationId xmlns:p14="http://schemas.microsoft.com/office/powerpoint/2010/main" val="6964657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on Coping for the Survivor </a:t>
            </a:r>
            <a:endParaRPr lang="en-US" dirty="0"/>
          </a:p>
        </p:txBody>
      </p:sp>
      <p:sp>
        <p:nvSpPr>
          <p:cNvPr id="3" name="Content Placeholder 2"/>
          <p:cNvSpPr>
            <a:spLocks noGrp="1"/>
          </p:cNvSpPr>
          <p:nvPr>
            <p:ph idx="1"/>
          </p:nvPr>
        </p:nvSpPr>
        <p:spPr/>
        <p:txBody>
          <a:bodyPr>
            <a:normAutofit/>
          </a:bodyPr>
          <a:lstStyle/>
          <a:p>
            <a:r>
              <a:rPr lang="en-US" dirty="0" smtClean="0"/>
              <a:t>Maintain a normal routine. </a:t>
            </a:r>
          </a:p>
          <a:p>
            <a:r>
              <a:rPr lang="en-US" dirty="0" smtClean="0"/>
              <a:t>Even if it is difficult to do regular activities, try to anyway. </a:t>
            </a:r>
          </a:p>
          <a:p>
            <a:r>
              <a:rPr lang="en-US" dirty="0" smtClean="0"/>
              <a:t>Putting more structure into a daily routine will help one to feel more in control.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52</a:t>
            </a:fld>
            <a:endParaRPr lang="en-US" dirty="0"/>
          </a:p>
        </p:txBody>
      </p:sp>
    </p:spTree>
    <p:extLst>
      <p:ext uri="{BB962C8B-B14F-4D97-AF65-F5344CB8AC3E}">
        <p14:creationId xmlns:p14="http://schemas.microsoft.com/office/powerpoint/2010/main" val="19765880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on Coping for the Survivor </a:t>
            </a:r>
          </a:p>
        </p:txBody>
      </p:sp>
      <p:sp>
        <p:nvSpPr>
          <p:cNvPr id="3" name="Content Placeholder 2"/>
          <p:cNvSpPr>
            <a:spLocks noGrp="1"/>
          </p:cNvSpPr>
          <p:nvPr>
            <p:ph idx="1"/>
          </p:nvPr>
        </p:nvSpPr>
        <p:spPr/>
        <p:txBody>
          <a:bodyPr/>
          <a:lstStyle/>
          <a:p>
            <a:r>
              <a:rPr lang="en-US" dirty="0"/>
              <a:t>Get enough sleep, at least plenty of rest. </a:t>
            </a:r>
          </a:p>
          <a:p>
            <a:r>
              <a:rPr lang="en-US" dirty="0"/>
              <a:t>It may be helpful to keep lists, write notes, or keep a schedule. </a:t>
            </a:r>
          </a:p>
          <a:p>
            <a:r>
              <a:rPr lang="en-US" dirty="0"/>
              <a:t>Try and get some regular exercise. This can help relieve stress and tension. </a:t>
            </a:r>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53</a:t>
            </a:fld>
            <a:endParaRPr lang="en-US" dirty="0"/>
          </a:p>
        </p:txBody>
      </p:sp>
    </p:spTree>
    <p:extLst>
      <p:ext uri="{BB962C8B-B14F-4D97-AF65-F5344CB8AC3E}">
        <p14:creationId xmlns:p14="http://schemas.microsoft.com/office/powerpoint/2010/main" val="11798179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on Coping for the Survivor </a:t>
            </a:r>
          </a:p>
        </p:txBody>
      </p:sp>
      <p:sp>
        <p:nvSpPr>
          <p:cNvPr id="3" name="Content Placeholder 2"/>
          <p:cNvSpPr>
            <a:spLocks noGrp="1"/>
          </p:cNvSpPr>
          <p:nvPr>
            <p:ph idx="1"/>
          </p:nvPr>
        </p:nvSpPr>
        <p:spPr/>
        <p:txBody>
          <a:bodyPr/>
          <a:lstStyle/>
          <a:p>
            <a:r>
              <a:rPr lang="en-US" dirty="0"/>
              <a:t>Drink alcohol in moderation. </a:t>
            </a:r>
            <a:endParaRPr lang="en-US" dirty="0" smtClean="0"/>
          </a:p>
          <a:p>
            <a:pPr lvl="1"/>
            <a:r>
              <a:rPr lang="en-US" dirty="0" smtClean="0"/>
              <a:t>Alcohol </a:t>
            </a:r>
            <a:r>
              <a:rPr lang="en-US" dirty="0"/>
              <a:t>should not be used as a way of masking the pain. </a:t>
            </a:r>
          </a:p>
          <a:p>
            <a:r>
              <a:rPr lang="en-US" dirty="0"/>
              <a:t>Do what comforts, sustains &amp; recharges. </a:t>
            </a:r>
          </a:p>
        </p:txBody>
      </p:sp>
      <p:sp>
        <p:nvSpPr>
          <p:cNvPr id="4" name="Slide Number Placeholder 3"/>
          <p:cNvSpPr>
            <a:spLocks noGrp="1"/>
          </p:cNvSpPr>
          <p:nvPr>
            <p:ph type="sldNum" sz="quarter" idx="12"/>
          </p:nvPr>
        </p:nvSpPr>
        <p:spPr/>
        <p:txBody>
          <a:bodyPr/>
          <a:lstStyle/>
          <a:p>
            <a:fld id="{2473D1D6-BCFF-4DE6-A47A-08457B9DFD7B}" type="slidenum">
              <a:rPr lang="en-US" smtClean="0"/>
              <a:t>54</a:t>
            </a:fld>
            <a:endParaRPr lang="en-US" dirty="0"/>
          </a:p>
        </p:txBody>
      </p:sp>
    </p:spTree>
    <p:extLst>
      <p:ext uri="{BB962C8B-B14F-4D97-AF65-F5344CB8AC3E}">
        <p14:creationId xmlns:p14="http://schemas.microsoft.com/office/powerpoint/2010/main" val="10225398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on Coping for the Survivor </a:t>
            </a:r>
          </a:p>
        </p:txBody>
      </p:sp>
      <p:sp>
        <p:nvSpPr>
          <p:cNvPr id="3" name="Content Placeholder 2"/>
          <p:cNvSpPr>
            <a:spLocks noGrp="1"/>
          </p:cNvSpPr>
          <p:nvPr>
            <p:ph idx="1"/>
          </p:nvPr>
        </p:nvSpPr>
        <p:spPr/>
        <p:txBody>
          <a:bodyPr/>
          <a:lstStyle/>
          <a:p>
            <a:r>
              <a:rPr lang="en-US" dirty="0" smtClean="0"/>
              <a:t>Help the survivor remember </a:t>
            </a:r>
            <a:r>
              <a:rPr lang="en-US" dirty="0"/>
              <a:t>other difficult times and how </a:t>
            </a:r>
            <a:r>
              <a:rPr lang="en-US" dirty="0" smtClean="0"/>
              <a:t>they have </a:t>
            </a:r>
            <a:r>
              <a:rPr lang="en-US" dirty="0"/>
              <a:t>survived them. </a:t>
            </a:r>
            <a:endParaRPr lang="en-US" dirty="0" smtClean="0"/>
          </a:p>
          <a:p>
            <a:r>
              <a:rPr lang="en-US" dirty="0" smtClean="0"/>
              <a:t>Encourage them to draw </a:t>
            </a:r>
            <a:r>
              <a:rPr lang="en-US" dirty="0"/>
              <a:t>upon the inner </a:t>
            </a:r>
            <a:r>
              <a:rPr lang="en-US" dirty="0" smtClean="0"/>
              <a:t>strength</a:t>
            </a:r>
            <a:r>
              <a:rPr lang="en-US" dirty="0"/>
              <a:t> </a:t>
            </a:r>
            <a:r>
              <a:rPr lang="en-US" dirty="0" smtClean="0"/>
              <a:t>which may be quiet for now, but can emerge.</a:t>
            </a:r>
            <a:endParaRPr lang="en-US" dirty="0"/>
          </a:p>
          <a:p>
            <a:r>
              <a:rPr lang="en-US" dirty="0" smtClean="0"/>
              <a:t>Remind them to take </a:t>
            </a:r>
            <a:r>
              <a:rPr lang="en-US" dirty="0"/>
              <a:t>it one hour at a time, one day at a </a:t>
            </a:r>
            <a:r>
              <a:rPr lang="en-US" dirty="0" smtClean="0"/>
              <a:t>time when feeling panicked or overwhelmed.</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55</a:t>
            </a:fld>
            <a:endParaRPr lang="en-US" dirty="0"/>
          </a:p>
        </p:txBody>
      </p:sp>
    </p:spTree>
    <p:extLst>
      <p:ext uri="{BB962C8B-B14F-4D97-AF65-F5344CB8AC3E}">
        <p14:creationId xmlns:p14="http://schemas.microsoft.com/office/powerpoint/2010/main" val="7400015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on Coping for the Survivor </a:t>
            </a:r>
            <a:endParaRPr lang="en-US" dirty="0"/>
          </a:p>
        </p:txBody>
      </p:sp>
      <p:sp>
        <p:nvSpPr>
          <p:cNvPr id="3" name="Content Placeholder 2"/>
          <p:cNvSpPr>
            <a:spLocks noGrp="1"/>
          </p:cNvSpPr>
          <p:nvPr>
            <p:ph idx="1"/>
          </p:nvPr>
        </p:nvSpPr>
        <p:spPr/>
        <p:txBody>
          <a:bodyPr>
            <a:normAutofit/>
          </a:bodyPr>
          <a:lstStyle/>
          <a:p>
            <a:r>
              <a:rPr lang="en-US" dirty="0" smtClean="0"/>
              <a:t>Encourage them to keep a balanced diet. </a:t>
            </a:r>
          </a:p>
          <a:p>
            <a:pPr lvl="1"/>
            <a:r>
              <a:rPr lang="en-US" dirty="0" smtClean="0"/>
              <a:t>Watch out for junk food, or high calorie comfort food binges. </a:t>
            </a:r>
          </a:p>
          <a:p>
            <a:r>
              <a:rPr lang="en-US" dirty="0" smtClean="0"/>
              <a:t>Ask them to drink plenty of water.</a:t>
            </a:r>
          </a:p>
          <a:p>
            <a:pPr lvl="1"/>
            <a:r>
              <a:rPr lang="en-US" dirty="0" smtClean="0"/>
              <a:t>Give them lemon drops which stimulates thirst</a:t>
            </a:r>
          </a:p>
          <a:p>
            <a:pPr lvl="1"/>
            <a:r>
              <a:rPr lang="en-US" dirty="0" smtClean="0"/>
              <a:t>The survivor has been weeping, and needs to replenish their liquids. </a:t>
            </a:r>
          </a:p>
          <a:p>
            <a:pPr marL="0" indent="0">
              <a:buNone/>
            </a:pPr>
            <a:r>
              <a:rPr lang="en-US" dirty="0" smtClean="0"/>
              <a:t>. </a:t>
            </a:r>
          </a:p>
        </p:txBody>
      </p:sp>
      <p:sp>
        <p:nvSpPr>
          <p:cNvPr id="4" name="Slide Number Placeholder 3"/>
          <p:cNvSpPr>
            <a:spLocks noGrp="1"/>
          </p:cNvSpPr>
          <p:nvPr>
            <p:ph type="sldNum" sz="quarter" idx="12"/>
          </p:nvPr>
        </p:nvSpPr>
        <p:spPr/>
        <p:txBody>
          <a:bodyPr/>
          <a:lstStyle/>
          <a:p>
            <a:fld id="{2473D1D6-BCFF-4DE6-A47A-08457B9DFD7B}" type="slidenum">
              <a:rPr lang="en-US" smtClean="0"/>
              <a:t>56</a:t>
            </a:fld>
            <a:endParaRPr lang="en-US" dirty="0"/>
          </a:p>
        </p:txBody>
      </p:sp>
    </p:spTree>
    <p:extLst>
      <p:ext uri="{BB962C8B-B14F-4D97-AF65-F5344CB8AC3E}">
        <p14:creationId xmlns:p14="http://schemas.microsoft.com/office/powerpoint/2010/main" val="9622253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Children &amp; Youth Grief</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597262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fontScale="90000"/>
          </a:bodyPr>
          <a:lstStyle/>
          <a:p>
            <a:r>
              <a:rPr lang="en-US" dirty="0"/>
              <a:t>“A child’s life is forever changed and very different following a sudden traumatic loss of a loved one.”</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916823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with Children &amp; Youth</a:t>
            </a:r>
            <a:endParaRPr lang="en-US" dirty="0"/>
          </a:p>
        </p:txBody>
      </p:sp>
      <p:sp>
        <p:nvSpPr>
          <p:cNvPr id="3" name="Content Placeholder 2"/>
          <p:cNvSpPr>
            <a:spLocks noGrp="1"/>
          </p:cNvSpPr>
          <p:nvPr>
            <p:ph idx="1"/>
          </p:nvPr>
        </p:nvSpPr>
        <p:spPr/>
        <p:txBody>
          <a:bodyPr/>
          <a:lstStyle/>
          <a:p>
            <a:r>
              <a:rPr lang="en-US" dirty="0" smtClean="0"/>
              <a:t>A key is to anticipate developmental differences and to respond accordingly with verbal and nonverbal skills.</a:t>
            </a:r>
          </a:p>
        </p:txBody>
      </p:sp>
      <p:sp>
        <p:nvSpPr>
          <p:cNvPr id="4" name="Slide Number Placeholder 3"/>
          <p:cNvSpPr>
            <a:spLocks noGrp="1"/>
          </p:cNvSpPr>
          <p:nvPr>
            <p:ph type="sldNum" sz="quarter" idx="12"/>
          </p:nvPr>
        </p:nvSpPr>
        <p:spPr/>
        <p:txBody>
          <a:bodyPr/>
          <a:lstStyle/>
          <a:p>
            <a:fld id="{2473D1D6-BCFF-4DE6-A47A-08457B9DFD7B}" type="slidenum">
              <a:rPr lang="en-US" smtClean="0"/>
              <a:t>59</a:t>
            </a:fld>
            <a:endParaRPr lang="en-US" dirty="0"/>
          </a:p>
        </p:txBody>
      </p:sp>
    </p:spTree>
    <p:extLst>
      <p:ext uri="{BB962C8B-B14F-4D97-AF65-F5344CB8AC3E}">
        <p14:creationId xmlns:p14="http://schemas.microsoft.com/office/powerpoint/2010/main" val="2038409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lstStyle/>
          <a:p>
            <a:r>
              <a:rPr lang="en-US" dirty="0"/>
              <a:t>It is human nature to want to answer the question "Why?" yet it may be difficult if not impossible to find an answer. </a:t>
            </a:r>
            <a:endParaRPr lang="en-US" dirty="0" smtClean="0"/>
          </a:p>
          <a:p>
            <a:r>
              <a:rPr lang="en-US" dirty="0" smtClean="0"/>
              <a:t>Instead </a:t>
            </a:r>
            <a:r>
              <a:rPr lang="en-US" dirty="0"/>
              <a:t>the question "Why?" is more of a plea for meaning and understanding.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6</a:t>
            </a:fld>
            <a:endParaRPr lang="en-US" dirty="0"/>
          </a:p>
        </p:txBody>
      </p:sp>
    </p:spTree>
    <p:extLst>
      <p:ext uri="{BB962C8B-B14F-4D97-AF65-F5344CB8AC3E}">
        <p14:creationId xmlns:p14="http://schemas.microsoft.com/office/powerpoint/2010/main" val="37521185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Youth Grief</a:t>
            </a:r>
            <a:endParaRPr lang="en-US" dirty="0"/>
          </a:p>
        </p:txBody>
      </p:sp>
      <p:sp>
        <p:nvSpPr>
          <p:cNvPr id="3" name="Content Placeholder 2"/>
          <p:cNvSpPr>
            <a:spLocks noGrp="1"/>
          </p:cNvSpPr>
          <p:nvPr>
            <p:ph idx="1"/>
          </p:nvPr>
        </p:nvSpPr>
        <p:spPr/>
        <p:txBody>
          <a:bodyPr>
            <a:normAutofit/>
          </a:bodyPr>
          <a:lstStyle/>
          <a:p>
            <a:r>
              <a:rPr lang="en-US" dirty="0" smtClean="0"/>
              <a:t>Change creates loss and loss creates grief. </a:t>
            </a:r>
          </a:p>
          <a:p>
            <a:r>
              <a:rPr lang="en-US" dirty="0" smtClean="0"/>
              <a:t>These changes can be frightening for children and teens. </a:t>
            </a:r>
          </a:p>
        </p:txBody>
      </p:sp>
      <p:sp>
        <p:nvSpPr>
          <p:cNvPr id="4" name="Slide Number Placeholder 3"/>
          <p:cNvSpPr>
            <a:spLocks noGrp="1"/>
          </p:cNvSpPr>
          <p:nvPr>
            <p:ph type="sldNum" sz="quarter" idx="12"/>
          </p:nvPr>
        </p:nvSpPr>
        <p:spPr/>
        <p:txBody>
          <a:bodyPr/>
          <a:lstStyle/>
          <a:p>
            <a:fld id="{2473D1D6-BCFF-4DE6-A47A-08457B9DFD7B}" type="slidenum">
              <a:rPr lang="en-US" smtClean="0"/>
              <a:t>60</a:t>
            </a:fld>
            <a:endParaRPr lang="en-US" dirty="0"/>
          </a:p>
        </p:txBody>
      </p:sp>
    </p:spTree>
    <p:extLst>
      <p:ext uri="{BB962C8B-B14F-4D97-AF65-F5344CB8AC3E}">
        <p14:creationId xmlns:p14="http://schemas.microsoft.com/office/powerpoint/2010/main" val="42881568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Youth Grief</a:t>
            </a:r>
          </a:p>
        </p:txBody>
      </p:sp>
      <p:sp>
        <p:nvSpPr>
          <p:cNvPr id="3" name="Content Placeholder 2"/>
          <p:cNvSpPr>
            <a:spLocks noGrp="1"/>
          </p:cNvSpPr>
          <p:nvPr>
            <p:ph idx="1"/>
          </p:nvPr>
        </p:nvSpPr>
        <p:spPr/>
        <p:txBody>
          <a:bodyPr>
            <a:normAutofit/>
          </a:bodyPr>
          <a:lstStyle/>
          <a:p>
            <a:r>
              <a:rPr lang="en-US" dirty="0"/>
              <a:t>Children and teens may experience a wide range of emotions.  </a:t>
            </a:r>
          </a:p>
          <a:p>
            <a:r>
              <a:rPr lang="en-US" dirty="0"/>
              <a:t>They need love and support to help them cope with the grief associated with change and loss.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61</a:t>
            </a:fld>
            <a:endParaRPr lang="en-US" dirty="0"/>
          </a:p>
        </p:txBody>
      </p:sp>
    </p:spTree>
    <p:extLst>
      <p:ext uri="{BB962C8B-B14F-4D97-AF65-F5344CB8AC3E}">
        <p14:creationId xmlns:p14="http://schemas.microsoft.com/office/powerpoint/2010/main" val="8087718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Youth Grief</a:t>
            </a:r>
          </a:p>
        </p:txBody>
      </p:sp>
      <p:sp>
        <p:nvSpPr>
          <p:cNvPr id="3" name="Content Placeholder 2"/>
          <p:cNvSpPr>
            <a:spLocks noGrp="1"/>
          </p:cNvSpPr>
          <p:nvPr>
            <p:ph idx="1"/>
          </p:nvPr>
        </p:nvSpPr>
        <p:spPr/>
        <p:txBody>
          <a:bodyPr/>
          <a:lstStyle/>
          <a:p>
            <a:r>
              <a:rPr lang="en-US" dirty="0"/>
              <a:t>All too often, many caregivers are too overwhelmed by their own shock, sadness and grief to notice their children are grieving too.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62</a:t>
            </a:fld>
            <a:endParaRPr lang="en-US" dirty="0"/>
          </a:p>
        </p:txBody>
      </p:sp>
    </p:spTree>
    <p:extLst>
      <p:ext uri="{BB962C8B-B14F-4D97-AF65-F5344CB8AC3E}">
        <p14:creationId xmlns:p14="http://schemas.microsoft.com/office/powerpoint/2010/main" val="22384758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Youth Grief</a:t>
            </a:r>
            <a:endParaRPr lang="en-US" dirty="0"/>
          </a:p>
        </p:txBody>
      </p:sp>
      <p:sp>
        <p:nvSpPr>
          <p:cNvPr id="3" name="Content Placeholder 2"/>
          <p:cNvSpPr>
            <a:spLocks noGrp="1"/>
          </p:cNvSpPr>
          <p:nvPr>
            <p:ph idx="1"/>
          </p:nvPr>
        </p:nvSpPr>
        <p:spPr/>
        <p:txBody>
          <a:bodyPr>
            <a:normAutofit/>
          </a:bodyPr>
          <a:lstStyle/>
          <a:p>
            <a:r>
              <a:rPr lang="en-US" dirty="0" smtClean="0"/>
              <a:t>For children, as adults, there is no magic wand in overcoming grief.  </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63</a:t>
            </a:fld>
            <a:endParaRPr lang="en-US" dirty="0"/>
          </a:p>
        </p:txBody>
      </p:sp>
    </p:spTree>
    <p:extLst>
      <p:ext uri="{BB962C8B-B14F-4D97-AF65-F5344CB8AC3E}">
        <p14:creationId xmlns:p14="http://schemas.microsoft.com/office/powerpoint/2010/main" val="421933145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Youth Grief</a:t>
            </a:r>
          </a:p>
        </p:txBody>
      </p:sp>
      <p:sp>
        <p:nvSpPr>
          <p:cNvPr id="3" name="Content Placeholder 2"/>
          <p:cNvSpPr>
            <a:spLocks noGrp="1"/>
          </p:cNvSpPr>
          <p:nvPr>
            <p:ph idx="1"/>
          </p:nvPr>
        </p:nvSpPr>
        <p:spPr/>
        <p:txBody>
          <a:bodyPr>
            <a:normAutofit/>
          </a:bodyPr>
          <a:lstStyle/>
          <a:p>
            <a:r>
              <a:rPr lang="en-US" dirty="0"/>
              <a:t>Grief is a process; it is as individual as the people going through it are.  </a:t>
            </a:r>
            <a:endParaRPr lang="en-US" dirty="0" smtClean="0"/>
          </a:p>
          <a:p>
            <a:r>
              <a:rPr lang="en-US" dirty="0" smtClean="0"/>
              <a:t>The </a:t>
            </a:r>
            <a:r>
              <a:rPr lang="en-US" dirty="0"/>
              <a:t>stages of grief are not linear.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64</a:t>
            </a:fld>
            <a:endParaRPr lang="en-US" dirty="0"/>
          </a:p>
        </p:txBody>
      </p:sp>
    </p:spTree>
    <p:extLst>
      <p:ext uri="{BB962C8B-B14F-4D97-AF65-F5344CB8AC3E}">
        <p14:creationId xmlns:p14="http://schemas.microsoft.com/office/powerpoint/2010/main" val="25990975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Youth Grief</a:t>
            </a:r>
          </a:p>
        </p:txBody>
      </p:sp>
      <p:sp>
        <p:nvSpPr>
          <p:cNvPr id="3" name="Content Placeholder 2"/>
          <p:cNvSpPr>
            <a:spLocks noGrp="1"/>
          </p:cNvSpPr>
          <p:nvPr>
            <p:ph idx="1"/>
          </p:nvPr>
        </p:nvSpPr>
        <p:spPr/>
        <p:txBody>
          <a:bodyPr/>
          <a:lstStyle/>
          <a:p>
            <a:r>
              <a:rPr lang="en-US" dirty="0"/>
              <a:t>There will be ups and downs, peaks and valleys and the inevitable bumps in the road.  </a:t>
            </a:r>
          </a:p>
          <a:p>
            <a:r>
              <a:rPr lang="en-US" dirty="0"/>
              <a:t>Shock, denial, anger, regression, guilt, bargaining and finally acceptance are the myriad of emotions that are part of the healing process called grief.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65</a:t>
            </a:fld>
            <a:endParaRPr lang="en-US" dirty="0"/>
          </a:p>
        </p:txBody>
      </p:sp>
    </p:spTree>
    <p:extLst>
      <p:ext uri="{BB962C8B-B14F-4D97-AF65-F5344CB8AC3E}">
        <p14:creationId xmlns:p14="http://schemas.microsoft.com/office/powerpoint/2010/main" val="8282537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Children’s Grief &amp; Curiosity</a:t>
            </a:r>
            <a:endParaRPr lang="en-US" dirty="0"/>
          </a:p>
        </p:txBody>
      </p:sp>
      <p:sp>
        <p:nvSpPr>
          <p:cNvPr id="3" name="Content Placeholder 2"/>
          <p:cNvSpPr>
            <a:spLocks noGrp="1"/>
          </p:cNvSpPr>
          <p:nvPr>
            <p:ph idx="1"/>
          </p:nvPr>
        </p:nvSpPr>
        <p:spPr/>
        <p:txBody>
          <a:bodyPr>
            <a:normAutofit/>
          </a:bodyPr>
          <a:lstStyle/>
          <a:p>
            <a:r>
              <a:rPr lang="en-US" dirty="0" smtClean="0"/>
              <a:t>A grieving child needs reassurance that he/she will be cared for and is loved. </a:t>
            </a:r>
          </a:p>
          <a:p>
            <a:r>
              <a:rPr lang="en-US" dirty="0" smtClean="0"/>
              <a:t>It is important to take the time to discuss the loss with children in developmentally appropriate language giving no more than the information they asked for, which will allow them to process at their own speed. </a:t>
            </a:r>
          </a:p>
          <a:p>
            <a:pPr marL="0" indent="0">
              <a:buNone/>
            </a:pPr>
            <a:endParaRPr lang="en-US" dirty="0" smtClean="0"/>
          </a:p>
        </p:txBody>
      </p:sp>
      <p:sp>
        <p:nvSpPr>
          <p:cNvPr id="4" name="Slide Number Placeholder 3"/>
          <p:cNvSpPr>
            <a:spLocks noGrp="1"/>
          </p:cNvSpPr>
          <p:nvPr>
            <p:ph type="sldNum" sz="quarter" idx="12"/>
          </p:nvPr>
        </p:nvSpPr>
        <p:spPr/>
        <p:txBody>
          <a:bodyPr/>
          <a:lstStyle/>
          <a:p>
            <a:fld id="{2473D1D6-BCFF-4DE6-A47A-08457B9DFD7B}" type="slidenum">
              <a:rPr lang="en-US" smtClean="0"/>
              <a:t>66</a:t>
            </a:fld>
            <a:endParaRPr lang="en-US" dirty="0"/>
          </a:p>
        </p:txBody>
      </p:sp>
    </p:spTree>
    <p:extLst>
      <p:ext uri="{BB962C8B-B14F-4D97-AF65-F5344CB8AC3E}">
        <p14:creationId xmlns:p14="http://schemas.microsoft.com/office/powerpoint/2010/main" val="29446497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Children’s Grief</a:t>
            </a:r>
          </a:p>
        </p:txBody>
      </p:sp>
      <p:sp>
        <p:nvSpPr>
          <p:cNvPr id="3" name="Content Placeholder 2"/>
          <p:cNvSpPr>
            <a:spLocks noGrp="1"/>
          </p:cNvSpPr>
          <p:nvPr>
            <p:ph idx="1"/>
          </p:nvPr>
        </p:nvSpPr>
        <p:spPr/>
        <p:txBody>
          <a:bodyPr/>
          <a:lstStyle/>
          <a:p>
            <a:r>
              <a:rPr lang="en-US" dirty="0"/>
              <a:t>It is extremely important to listen </a:t>
            </a:r>
            <a:r>
              <a:rPr lang="en-US" dirty="0" smtClean="0"/>
              <a:t>to the </a:t>
            </a:r>
            <a:r>
              <a:rPr lang="en-US" dirty="0"/>
              <a:t>child verbalize their fears, anger, confusion and doubts.  </a:t>
            </a:r>
          </a:p>
          <a:p>
            <a:r>
              <a:rPr lang="en-US" dirty="0"/>
              <a:t>Grief and the feelings it evokes are natural responses to loss.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67</a:t>
            </a:fld>
            <a:endParaRPr lang="en-US" dirty="0"/>
          </a:p>
        </p:txBody>
      </p:sp>
    </p:spTree>
    <p:extLst>
      <p:ext uri="{BB962C8B-B14F-4D97-AF65-F5344CB8AC3E}">
        <p14:creationId xmlns:p14="http://schemas.microsoft.com/office/powerpoint/2010/main" val="23390893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Youth Grief</a:t>
            </a:r>
            <a:endParaRPr lang="en-US" dirty="0"/>
          </a:p>
        </p:txBody>
      </p:sp>
      <p:sp>
        <p:nvSpPr>
          <p:cNvPr id="3" name="Content Placeholder 2"/>
          <p:cNvSpPr>
            <a:spLocks noGrp="1"/>
          </p:cNvSpPr>
          <p:nvPr>
            <p:ph idx="1"/>
          </p:nvPr>
        </p:nvSpPr>
        <p:spPr/>
        <p:txBody>
          <a:bodyPr/>
          <a:lstStyle/>
          <a:p>
            <a:r>
              <a:rPr lang="en-US" dirty="0" smtClean="0"/>
              <a:t>Children &amp; Youth should be encouraged to let their sadness out by sharing their thoughts, feelings and memories with trusted listeners.  </a:t>
            </a:r>
          </a:p>
        </p:txBody>
      </p:sp>
      <p:sp>
        <p:nvSpPr>
          <p:cNvPr id="4" name="Slide Number Placeholder 3"/>
          <p:cNvSpPr>
            <a:spLocks noGrp="1"/>
          </p:cNvSpPr>
          <p:nvPr>
            <p:ph type="sldNum" sz="quarter" idx="12"/>
          </p:nvPr>
        </p:nvSpPr>
        <p:spPr/>
        <p:txBody>
          <a:bodyPr/>
          <a:lstStyle/>
          <a:p>
            <a:fld id="{2473D1D6-BCFF-4DE6-A47A-08457B9DFD7B}" type="slidenum">
              <a:rPr lang="en-US" smtClean="0"/>
              <a:t>68</a:t>
            </a:fld>
            <a:endParaRPr lang="en-US" dirty="0"/>
          </a:p>
        </p:txBody>
      </p:sp>
    </p:spTree>
    <p:extLst>
      <p:ext uri="{BB962C8B-B14F-4D97-AF65-F5344CB8AC3E}">
        <p14:creationId xmlns:p14="http://schemas.microsoft.com/office/powerpoint/2010/main" val="144067451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Youth Grief</a:t>
            </a:r>
          </a:p>
        </p:txBody>
      </p:sp>
      <p:sp>
        <p:nvSpPr>
          <p:cNvPr id="3" name="Content Placeholder 2"/>
          <p:cNvSpPr>
            <a:spLocks noGrp="1"/>
          </p:cNvSpPr>
          <p:nvPr>
            <p:ph idx="1"/>
          </p:nvPr>
        </p:nvSpPr>
        <p:spPr/>
        <p:txBody>
          <a:bodyPr/>
          <a:lstStyle/>
          <a:p>
            <a:r>
              <a:rPr lang="en-US" dirty="0"/>
              <a:t>One can become a trusted listener by encouraging them to express themselves though drawing, writing and sharing their feelings and thoughts; this can be enhanced through the process of keeping a journal. </a:t>
            </a:r>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69</a:t>
            </a:fld>
            <a:endParaRPr lang="en-US" dirty="0"/>
          </a:p>
        </p:txBody>
      </p:sp>
    </p:spTree>
    <p:extLst>
      <p:ext uri="{BB962C8B-B14F-4D97-AF65-F5344CB8AC3E}">
        <p14:creationId xmlns:p14="http://schemas.microsoft.com/office/powerpoint/2010/main" val="1216364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Help</a:t>
            </a:r>
            <a:endParaRPr lang="en-US" dirty="0"/>
          </a:p>
        </p:txBody>
      </p:sp>
      <p:sp>
        <p:nvSpPr>
          <p:cNvPr id="3" name="Content Placeholder 2"/>
          <p:cNvSpPr>
            <a:spLocks noGrp="1"/>
          </p:cNvSpPr>
          <p:nvPr>
            <p:ph idx="1"/>
          </p:nvPr>
        </p:nvSpPr>
        <p:spPr/>
        <p:txBody>
          <a:bodyPr>
            <a:normAutofit/>
          </a:bodyPr>
          <a:lstStyle/>
          <a:p>
            <a:r>
              <a:rPr lang="en-US" dirty="0" smtClean="0"/>
              <a:t>There are many possible perspectives for coping with this difficult question: </a:t>
            </a:r>
          </a:p>
          <a:p>
            <a:r>
              <a:rPr lang="en-US" dirty="0" smtClean="0"/>
              <a:t>When death has shaken your faith, "Why?" "Why must  my life be filled with sorrow?" "Why?“ “Why did this have to happen?”</a:t>
            </a:r>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7</a:t>
            </a:fld>
            <a:endParaRPr lang="en-US" dirty="0"/>
          </a:p>
        </p:txBody>
      </p:sp>
    </p:spTree>
    <p:extLst>
      <p:ext uri="{BB962C8B-B14F-4D97-AF65-F5344CB8AC3E}">
        <p14:creationId xmlns:p14="http://schemas.microsoft.com/office/powerpoint/2010/main" val="13180456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Grief</a:t>
            </a:r>
            <a:endParaRPr lang="en-US" dirty="0"/>
          </a:p>
        </p:txBody>
      </p:sp>
      <p:sp>
        <p:nvSpPr>
          <p:cNvPr id="3" name="Content Placeholder 2"/>
          <p:cNvSpPr>
            <a:spLocks noGrp="1"/>
          </p:cNvSpPr>
          <p:nvPr>
            <p:ph idx="1"/>
          </p:nvPr>
        </p:nvSpPr>
        <p:spPr/>
        <p:txBody>
          <a:bodyPr>
            <a:normAutofit/>
          </a:bodyPr>
          <a:lstStyle/>
          <a:p>
            <a:r>
              <a:rPr lang="en-US" dirty="0" smtClean="0"/>
              <a:t>For some children keeping a journal is a wonderful way to facilitate the grieving process.  </a:t>
            </a:r>
          </a:p>
          <a:p>
            <a:r>
              <a:rPr lang="en-US" dirty="0" smtClean="0"/>
              <a:t>Encourage them to draw about their feelings, to create "heart art."  </a:t>
            </a:r>
          </a:p>
        </p:txBody>
      </p:sp>
      <p:sp>
        <p:nvSpPr>
          <p:cNvPr id="4" name="Slide Number Placeholder 3"/>
          <p:cNvSpPr>
            <a:spLocks noGrp="1"/>
          </p:cNvSpPr>
          <p:nvPr>
            <p:ph type="sldNum" sz="quarter" idx="12"/>
          </p:nvPr>
        </p:nvSpPr>
        <p:spPr/>
        <p:txBody>
          <a:bodyPr/>
          <a:lstStyle/>
          <a:p>
            <a:fld id="{2473D1D6-BCFF-4DE6-A47A-08457B9DFD7B}" type="slidenum">
              <a:rPr lang="en-US" smtClean="0"/>
              <a:t>70</a:t>
            </a:fld>
            <a:endParaRPr lang="en-US" dirty="0"/>
          </a:p>
        </p:txBody>
      </p:sp>
    </p:spTree>
    <p:extLst>
      <p:ext uri="{BB962C8B-B14F-4D97-AF65-F5344CB8AC3E}">
        <p14:creationId xmlns:p14="http://schemas.microsoft.com/office/powerpoint/2010/main" val="35231933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Grief</a:t>
            </a:r>
          </a:p>
        </p:txBody>
      </p:sp>
      <p:sp>
        <p:nvSpPr>
          <p:cNvPr id="3" name="Content Placeholder 2"/>
          <p:cNvSpPr>
            <a:spLocks noGrp="1"/>
          </p:cNvSpPr>
          <p:nvPr>
            <p:ph idx="1"/>
          </p:nvPr>
        </p:nvSpPr>
        <p:spPr/>
        <p:txBody>
          <a:bodyPr/>
          <a:lstStyle/>
          <a:p>
            <a:r>
              <a:rPr lang="en-US" dirty="0"/>
              <a:t>Young children think symbolically rather than with the use of written words.  </a:t>
            </a:r>
          </a:p>
          <a:p>
            <a:r>
              <a:rPr lang="en-US" dirty="0"/>
              <a:t>Pictures help to reveal a child’s thinking. </a:t>
            </a:r>
          </a:p>
          <a:p>
            <a:r>
              <a:rPr lang="en-US" dirty="0"/>
              <a:t>Drawing actually helps children find their words as they describe what they have drawn, or tell a story about the art.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71</a:t>
            </a:fld>
            <a:endParaRPr lang="en-US" dirty="0"/>
          </a:p>
        </p:txBody>
      </p:sp>
    </p:spTree>
    <p:extLst>
      <p:ext uri="{BB962C8B-B14F-4D97-AF65-F5344CB8AC3E}">
        <p14:creationId xmlns:p14="http://schemas.microsoft.com/office/powerpoint/2010/main" val="5574655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Grief</a:t>
            </a:r>
            <a:endParaRPr lang="en-US" dirty="0"/>
          </a:p>
        </p:txBody>
      </p:sp>
      <p:sp>
        <p:nvSpPr>
          <p:cNvPr id="3" name="Content Placeholder 2"/>
          <p:cNvSpPr>
            <a:spLocks noGrp="1"/>
          </p:cNvSpPr>
          <p:nvPr>
            <p:ph idx="1"/>
          </p:nvPr>
        </p:nvSpPr>
        <p:spPr/>
        <p:txBody>
          <a:bodyPr>
            <a:normAutofit/>
          </a:bodyPr>
          <a:lstStyle/>
          <a:p>
            <a:r>
              <a:rPr lang="en-US" dirty="0" smtClean="0"/>
              <a:t>In addition,  journal exercises can provide opportunities for gentle discussions and can offer insights into a child’s fears and misconceptions. </a:t>
            </a:r>
          </a:p>
          <a:p>
            <a:r>
              <a:rPr lang="en-US" dirty="0" smtClean="0"/>
              <a:t>Keeping a journal allows children to creatively express themselves.  </a:t>
            </a:r>
          </a:p>
          <a:p>
            <a:r>
              <a:rPr lang="en-US" dirty="0" smtClean="0"/>
              <a:t>Their drawings can be used as a springboard for caring conversations.  </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72</a:t>
            </a:fld>
            <a:endParaRPr lang="en-US" dirty="0"/>
          </a:p>
        </p:txBody>
      </p:sp>
    </p:spTree>
    <p:extLst>
      <p:ext uri="{BB962C8B-B14F-4D97-AF65-F5344CB8AC3E}">
        <p14:creationId xmlns:p14="http://schemas.microsoft.com/office/powerpoint/2010/main" val="259400880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Grief</a:t>
            </a:r>
          </a:p>
        </p:txBody>
      </p:sp>
      <p:sp>
        <p:nvSpPr>
          <p:cNvPr id="3" name="Content Placeholder 2"/>
          <p:cNvSpPr>
            <a:spLocks noGrp="1"/>
          </p:cNvSpPr>
          <p:nvPr>
            <p:ph idx="1"/>
          </p:nvPr>
        </p:nvSpPr>
        <p:spPr/>
        <p:txBody>
          <a:bodyPr>
            <a:normAutofit/>
          </a:bodyPr>
          <a:lstStyle/>
          <a:p>
            <a:r>
              <a:rPr lang="en-US" dirty="0"/>
              <a:t>For children and teens, writing in a journal can give them permission to record their feelings and emotions. </a:t>
            </a:r>
          </a:p>
          <a:p>
            <a:r>
              <a:rPr lang="en-US" dirty="0"/>
              <a:t> It allows them to feel close to their loved one and remember happier times.  </a:t>
            </a:r>
          </a:p>
        </p:txBody>
      </p:sp>
      <p:sp>
        <p:nvSpPr>
          <p:cNvPr id="4" name="Slide Number Placeholder 3"/>
          <p:cNvSpPr>
            <a:spLocks noGrp="1"/>
          </p:cNvSpPr>
          <p:nvPr>
            <p:ph type="sldNum" sz="quarter" idx="12"/>
          </p:nvPr>
        </p:nvSpPr>
        <p:spPr/>
        <p:txBody>
          <a:bodyPr/>
          <a:lstStyle/>
          <a:p>
            <a:fld id="{2473D1D6-BCFF-4DE6-A47A-08457B9DFD7B}" type="slidenum">
              <a:rPr lang="en-US" smtClean="0"/>
              <a:t>73</a:t>
            </a:fld>
            <a:endParaRPr lang="en-US" dirty="0"/>
          </a:p>
        </p:txBody>
      </p:sp>
    </p:spTree>
    <p:extLst>
      <p:ext uri="{BB962C8B-B14F-4D97-AF65-F5344CB8AC3E}">
        <p14:creationId xmlns:p14="http://schemas.microsoft.com/office/powerpoint/2010/main" val="28238920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Grief</a:t>
            </a:r>
          </a:p>
        </p:txBody>
      </p:sp>
      <p:sp>
        <p:nvSpPr>
          <p:cNvPr id="3" name="Content Placeholder 2"/>
          <p:cNvSpPr>
            <a:spLocks noGrp="1"/>
          </p:cNvSpPr>
          <p:nvPr>
            <p:ph idx="1"/>
          </p:nvPr>
        </p:nvSpPr>
        <p:spPr/>
        <p:txBody>
          <a:bodyPr/>
          <a:lstStyle/>
          <a:p>
            <a:r>
              <a:rPr lang="en-US" dirty="0"/>
              <a:t>It also provides an opportunity to say good-bye.  </a:t>
            </a:r>
          </a:p>
          <a:p>
            <a:r>
              <a:rPr lang="en-US" dirty="0"/>
              <a:t>This is a very important step towards acceptance in the grieving process.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74</a:t>
            </a:fld>
            <a:endParaRPr lang="en-US" dirty="0"/>
          </a:p>
        </p:txBody>
      </p:sp>
    </p:spTree>
    <p:extLst>
      <p:ext uri="{BB962C8B-B14F-4D97-AF65-F5344CB8AC3E}">
        <p14:creationId xmlns:p14="http://schemas.microsoft.com/office/powerpoint/2010/main" val="36657441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Youth Grief</a:t>
            </a:r>
            <a:endParaRPr lang="en-US" dirty="0"/>
          </a:p>
        </p:txBody>
      </p:sp>
      <p:sp>
        <p:nvSpPr>
          <p:cNvPr id="3" name="Content Placeholder 2"/>
          <p:cNvSpPr>
            <a:spLocks noGrp="1"/>
          </p:cNvSpPr>
          <p:nvPr>
            <p:ph idx="1"/>
          </p:nvPr>
        </p:nvSpPr>
        <p:spPr/>
        <p:txBody>
          <a:bodyPr>
            <a:normAutofit/>
          </a:bodyPr>
          <a:lstStyle/>
          <a:p>
            <a:r>
              <a:rPr lang="en-US" dirty="0" smtClean="0"/>
              <a:t>Adults may also want to work in their own journal with the youth as well.  </a:t>
            </a:r>
          </a:p>
          <a:p>
            <a:r>
              <a:rPr lang="en-US" dirty="0" smtClean="0"/>
              <a:t>Keeping a journal will provide an opportunity to record feelings, thoughts and memories of the loved one. </a:t>
            </a:r>
          </a:p>
          <a:p>
            <a:r>
              <a:rPr lang="en-US" dirty="0" smtClean="0"/>
              <a:t>This simple technique is one of the most empowering and healing acts a person can do.  </a:t>
            </a:r>
          </a:p>
          <a:p>
            <a:pPr marL="0" indent="0">
              <a:buNone/>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75</a:t>
            </a:fld>
            <a:endParaRPr lang="en-US" dirty="0"/>
          </a:p>
        </p:txBody>
      </p:sp>
    </p:spTree>
    <p:extLst>
      <p:ext uri="{BB962C8B-B14F-4D97-AF65-F5344CB8AC3E}">
        <p14:creationId xmlns:p14="http://schemas.microsoft.com/office/powerpoint/2010/main" val="210542785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Youth Grief</a:t>
            </a:r>
          </a:p>
        </p:txBody>
      </p:sp>
      <p:sp>
        <p:nvSpPr>
          <p:cNvPr id="3" name="Content Placeholder 2"/>
          <p:cNvSpPr>
            <a:spLocks noGrp="1"/>
          </p:cNvSpPr>
          <p:nvPr>
            <p:ph idx="1"/>
          </p:nvPr>
        </p:nvSpPr>
        <p:spPr/>
        <p:txBody>
          <a:bodyPr/>
          <a:lstStyle/>
          <a:p>
            <a:r>
              <a:rPr lang="en-US" dirty="0"/>
              <a:t>In the journal one can write about feelings of anger, guilt, confusion, resentment, the sadness, loss, fears, as well as feelings about the family and loved one.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76</a:t>
            </a:fld>
            <a:endParaRPr lang="en-US" dirty="0"/>
          </a:p>
        </p:txBody>
      </p:sp>
    </p:spTree>
    <p:extLst>
      <p:ext uri="{BB962C8B-B14F-4D97-AF65-F5344CB8AC3E}">
        <p14:creationId xmlns:p14="http://schemas.microsoft.com/office/powerpoint/2010/main" val="34860505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Youth Grief</a:t>
            </a:r>
          </a:p>
        </p:txBody>
      </p:sp>
      <p:sp>
        <p:nvSpPr>
          <p:cNvPr id="3" name="Content Placeholder 2"/>
          <p:cNvSpPr>
            <a:spLocks noGrp="1"/>
          </p:cNvSpPr>
          <p:nvPr>
            <p:ph idx="1"/>
          </p:nvPr>
        </p:nvSpPr>
        <p:spPr/>
        <p:txBody>
          <a:bodyPr/>
          <a:lstStyle/>
          <a:p>
            <a:r>
              <a:rPr lang="en-US" dirty="0"/>
              <a:t>Keeping a journal can create a tremendous modeling resource for children or teens: modeling desired behavior is a powerful teaching tool.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77</a:t>
            </a:fld>
            <a:endParaRPr lang="en-US" dirty="0"/>
          </a:p>
        </p:txBody>
      </p:sp>
    </p:spTree>
    <p:extLst>
      <p:ext uri="{BB962C8B-B14F-4D97-AF65-F5344CB8AC3E}">
        <p14:creationId xmlns:p14="http://schemas.microsoft.com/office/powerpoint/2010/main" val="145949708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Grief</a:t>
            </a:r>
            <a:endParaRPr lang="en-US" dirty="0"/>
          </a:p>
        </p:txBody>
      </p:sp>
      <p:sp>
        <p:nvSpPr>
          <p:cNvPr id="3" name="Content Placeholder 2"/>
          <p:cNvSpPr>
            <a:spLocks noGrp="1"/>
          </p:cNvSpPr>
          <p:nvPr>
            <p:ph idx="1"/>
          </p:nvPr>
        </p:nvSpPr>
        <p:spPr/>
        <p:txBody>
          <a:bodyPr>
            <a:normAutofit/>
          </a:bodyPr>
          <a:lstStyle/>
          <a:p>
            <a:r>
              <a:rPr lang="en-US" dirty="0" smtClean="0"/>
              <a:t>Creating a journal also can create a connection to the loved one.  </a:t>
            </a:r>
          </a:p>
          <a:p>
            <a:r>
              <a:rPr lang="en-US" dirty="0" smtClean="0"/>
              <a:t>The journaling process, like grief, is not linear.  </a:t>
            </a:r>
          </a:p>
        </p:txBody>
      </p:sp>
      <p:sp>
        <p:nvSpPr>
          <p:cNvPr id="4" name="Slide Number Placeholder 3"/>
          <p:cNvSpPr>
            <a:spLocks noGrp="1"/>
          </p:cNvSpPr>
          <p:nvPr>
            <p:ph type="sldNum" sz="quarter" idx="12"/>
          </p:nvPr>
        </p:nvSpPr>
        <p:spPr/>
        <p:txBody>
          <a:bodyPr/>
          <a:lstStyle/>
          <a:p>
            <a:fld id="{2473D1D6-BCFF-4DE6-A47A-08457B9DFD7B}" type="slidenum">
              <a:rPr lang="en-US" smtClean="0"/>
              <a:t>78</a:t>
            </a:fld>
            <a:endParaRPr lang="en-US" dirty="0"/>
          </a:p>
        </p:txBody>
      </p:sp>
    </p:spTree>
    <p:extLst>
      <p:ext uri="{BB962C8B-B14F-4D97-AF65-F5344CB8AC3E}">
        <p14:creationId xmlns:p14="http://schemas.microsoft.com/office/powerpoint/2010/main" val="25292261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Grief</a:t>
            </a:r>
          </a:p>
        </p:txBody>
      </p:sp>
      <p:sp>
        <p:nvSpPr>
          <p:cNvPr id="3" name="Content Placeholder 2"/>
          <p:cNvSpPr>
            <a:spLocks noGrp="1"/>
          </p:cNvSpPr>
          <p:nvPr>
            <p:ph idx="1"/>
          </p:nvPr>
        </p:nvSpPr>
        <p:spPr/>
        <p:txBody>
          <a:bodyPr/>
          <a:lstStyle/>
          <a:p>
            <a:r>
              <a:rPr lang="en-US" dirty="0"/>
              <a:t>Revisiting entries at a later time is an important step in being able to accept and go forward with your life.  </a:t>
            </a:r>
          </a:p>
          <a:p>
            <a:r>
              <a:rPr lang="en-US" dirty="0"/>
              <a:t>Keeping a journal provides adults children and teens with a cherished piece of memorabilia that may be helpful to revisit periodically within the grieving process. </a:t>
            </a:r>
          </a:p>
          <a:p>
            <a:endParaRPr lang="en-US" dirty="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79</a:t>
            </a:fld>
            <a:endParaRPr lang="en-US" dirty="0"/>
          </a:p>
        </p:txBody>
      </p:sp>
    </p:spTree>
    <p:extLst>
      <p:ext uri="{BB962C8B-B14F-4D97-AF65-F5344CB8AC3E}">
        <p14:creationId xmlns:p14="http://schemas.microsoft.com/office/powerpoint/2010/main" val="3247661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Help</a:t>
            </a:r>
          </a:p>
        </p:txBody>
      </p:sp>
      <p:sp>
        <p:nvSpPr>
          <p:cNvPr id="3" name="Content Placeholder 2"/>
          <p:cNvSpPr>
            <a:spLocks noGrp="1"/>
          </p:cNvSpPr>
          <p:nvPr>
            <p:ph idx="1"/>
          </p:nvPr>
        </p:nvSpPr>
        <p:spPr/>
        <p:txBody>
          <a:bodyPr/>
          <a:lstStyle/>
          <a:p>
            <a:r>
              <a:rPr lang="en-US" dirty="0"/>
              <a:t>There are no pat answers. </a:t>
            </a:r>
            <a:endParaRPr lang="en-US" dirty="0" smtClean="0"/>
          </a:p>
          <a:p>
            <a:r>
              <a:rPr lang="en-US" dirty="0" smtClean="0"/>
              <a:t>No </a:t>
            </a:r>
            <a:r>
              <a:rPr lang="en-US" dirty="0"/>
              <a:t>one completely understands the  mystery of death. </a:t>
            </a:r>
            <a:endParaRPr lang="en-US" dirty="0" smtClean="0"/>
          </a:p>
          <a:p>
            <a:r>
              <a:rPr lang="en-US" dirty="0" smtClean="0"/>
              <a:t>Even </a:t>
            </a:r>
            <a:r>
              <a:rPr lang="en-US" dirty="0"/>
              <a:t>if the question were answered, Would </a:t>
            </a:r>
            <a:r>
              <a:rPr lang="en-US" dirty="0" smtClean="0"/>
              <a:t>the </a:t>
            </a:r>
            <a:r>
              <a:rPr lang="en-US" dirty="0"/>
              <a:t>pain be eased, your loneliness less terrible? </a:t>
            </a:r>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8</a:t>
            </a:fld>
            <a:endParaRPr lang="en-US" dirty="0"/>
          </a:p>
        </p:txBody>
      </p:sp>
    </p:spTree>
    <p:extLst>
      <p:ext uri="{BB962C8B-B14F-4D97-AF65-F5344CB8AC3E}">
        <p14:creationId xmlns:p14="http://schemas.microsoft.com/office/powerpoint/2010/main" val="111648764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Grief</a:t>
            </a:r>
          </a:p>
        </p:txBody>
      </p:sp>
      <p:sp>
        <p:nvSpPr>
          <p:cNvPr id="3" name="Content Placeholder 2"/>
          <p:cNvSpPr>
            <a:spLocks noGrp="1"/>
          </p:cNvSpPr>
          <p:nvPr>
            <p:ph idx="1"/>
          </p:nvPr>
        </p:nvSpPr>
        <p:spPr/>
        <p:txBody>
          <a:bodyPr/>
          <a:lstStyle/>
          <a:p>
            <a:r>
              <a:rPr lang="en-US" dirty="0"/>
              <a:t>Creating a Memory Box or Memory Bag is a powerful method to maintain a connection for children &amp; youth that can be with them for </a:t>
            </a:r>
            <a:r>
              <a:rPr lang="en-US" dirty="0" smtClean="0"/>
              <a:t>years.</a:t>
            </a:r>
          </a:p>
          <a:p>
            <a:r>
              <a:rPr lang="en-US" dirty="0" smtClean="0"/>
              <a:t>Many LOSS Teams provide such a method!</a:t>
            </a:r>
            <a:endParaRPr lang="en-US" dirty="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80</a:t>
            </a:fld>
            <a:endParaRPr lang="en-US" dirty="0"/>
          </a:p>
        </p:txBody>
      </p:sp>
    </p:spTree>
    <p:extLst>
      <p:ext uri="{BB962C8B-B14F-4D97-AF65-F5344CB8AC3E}">
        <p14:creationId xmlns:p14="http://schemas.microsoft.com/office/powerpoint/2010/main" val="173419947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Grief</a:t>
            </a:r>
          </a:p>
        </p:txBody>
      </p:sp>
      <p:sp>
        <p:nvSpPr>
          <p:cNvPr id="3" name="Content Placeholder 2"/>
          <p:cNvSpPr>
            <a:spLocks noGrp="1"/>
          </p:cNvSpPr>
          <p:nvPr>
            <p:ph idx="1"/>
          </p:nvPr>
        </p:nvSpPr>
        <p:spPr/>
        <p:txBody>
          <a:bodyPr>
            <a:normAutofit/>
          </a:bodyPr>
          <a:lstStyle/>
          <a:p>
            <a:r>
              <a:rPr lang="en-US" dirty="0" smtClean="0"/>
              <a:t>Encouraging children &amp; youth to participate in a peer group with others who have had sudden losses as well is a step towards healing by reinforcing the thought that they are not alone.</a:t>
            </a: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81</a:t>
            </a:fld>
            <a:endParaRPr lang="en-US" dirty="0"/>
          </a:p>
        </p:txBody>
      </p:sp>
    </p:spTree>
    <p:extLst>
      <p:ext uri="{BB962C8B-B14F-4D97-AF65-F5344CB8AC3E}">
        <p14:creationId xmlns:p14="http://schemas.microsoft.com/office/powerpoint/2010/main" val="112292855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Concrete Tips for Dealing With Children’s Grief</a:t>
            </a:r>
            <a:endParaRPr lang="en-US" dirty="0"/>
          </a:p>
        </p:txBody>
      </p:sp>
      <p:sp>
        <p:nvSpPr>
          <p:cNvPr id="3" name="Content Placeholder 2"/>
          <p:cNvSpPr>
            <a:spLocks noGrp="1"/>
          </p:cNvSpPr>
          <p:nvPr>
            <p:ph idx="1"/>
          </p:nvPr>
        </p:nvSpPr>
        <p:spPr/>
        <p:txBody>
          <a:bodyPr>
            <a:normAutofit/>
          </a:bodyPr>
          <a:lstStyle/>
          <a:p>
            <a:r>
              <a:rPr lang="en-US" dirty="0" smtClean="0"/>
              <a:t>Remember children are also experiencing life.  </a:t>
            </a:r>
          </a:p>
          <a:p>
            <a:r>
              <a:rPr lang="en-US" dirty="0" smtClean="0"/>
              <a:t>They are not in a "getting ready" phase.  </a:t>
            </a:r>
          </a:p>
          <a:p>
            <a:r>
              <a:rPr lang="en-US" dirty="0" smtClean="0"/>
              <a:t>They are "living it." </a:t>
            </a:r>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82</a:t>
            </a:fld>
            <a:endParaRPr lang="en-US" dirty="0"/>
          </a:p>
        </p:txBody>
      </p:sp>
    </p:spTree>
    <p:extLst>
      <p:ext uri="{BB962C8B-B14F-4D97-AF65-F5344CB8AC3E}">
        <p14:creationId xmlns:p14="http://schemas.microsoft.com/office/powerpoint/2010/main" val="239577270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Children’s Grief</a:t>
            </a:r>
          </a:p>
        </p:txBody>
      </p:sp>
      <p:sp>
        <p:nvSpPr>
          <p:cNvPr id="3" name="Content Placeholder 2"/>
          <p:cNvSpPr>
            <a:spLocks noGrp="1"/>
          </p:cNvSpPr>
          <p:nvPr>
            <p:ph idx="1"/>
          </p:nvPr>
        </p:nvSpPr>
        <p:spPr/>
        <p:txBody>
          <a:bodyPr>
            <a:normAutofit/>
          </a:bodyPr>
          <a:lstStyle/>
          <a:p>
            <a:r>
              <a:rPr lang="en-US" dirty="0"/>
              <a:t>Coping with the loss of a loved one can be one of the most difficult challenges adults and children will ever face.  </a:t>
            </a:r>
          </a:p>
        </p:txBody>
      </p:sp>
      <p:sp>
        <p:nvSpPr>
          <p:cNvPr id="4" name="Slide Number Placeholder 3"/>
          <p:cNvSpPr>
            <a:spLocks noGrp="1"/>
          </p:cNvSpPr>
          <p:nvPr>
            <p:ph type="sldNum" sz="quarter" idx="12"/>
          </p:nvPr>
        </p:nvSpPr>
        <p:spPr/>
        <p:txBody>
          <a:bodyPr/>
          <a:lstStyle/>
          <a:p>
            <a:fld id="{2473D1D6-BCFF-4DE6-A47A-08457B9DFD7B}" type="slidenum">
              <a:rPr lang="en-US" smtClean="0"/>
              <a:t>83</a:t>
            </a:fld>
            <a:endParaRPr lang="en-US" dirty="0"/>
          </a:p>
        </p:txBody>
      </p:sp>
    </p:spTree>
    <p:extLst>
      <p:ext uri="{BB962C8B-B14F-4D97-AF65-F5344CB8AC3E}">
        <p14:creationId xmlns:p14="http://schemas.microsoft.com/office/powerpoint/2010/main" val="274474317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Concrete Tips for Dealing With Children’s Grief</a:t>
            </a:r>
          </a:p>
        </p:txBody>
      </p:sp>
      <p:sp>
        <p:nvSpPr>
          <p:cNvPr id="3" name="Content Placeholder 2"/>
          <p:cNvSpPr>
            <a:spLocks noGrp="1"/>
          </p:cNvSpPr>
          <p:nvPr>
            <p:ph idx="1"/>
          </p:nvPr>
        </p:nvSpPr>
        <p:spPr/>
        <p:txBody>
          <a:bodyPr/>
          <a:lstStyle/>
          <a:p>
            <a:r>
              <a:rPr lang="en-US" dirty="0"/>
              <a:t>To understand the grieving process and to be guided through the stages of grief by the loving gentle hands of a caring, compassionate adult empowers children and teens and helps them to cope with the process more effectively.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84</a:t>
            </a:fld>
            <a:endParaRPr lang="en-US" dirty="0"/>
          </a:p>
        </p:txBody>
      </p:sp>
    </p:spTree>
    <p:extLst>
      <p:ext uri="{BB962C8B-B14F-4D97-AF65-F5344CB8AC3E}">
        <p14:creationId xmlns:p14="http://schemas.microsoft.com/office/powerpoint/2010/main" val="183957673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Thoughts for </a:t>
            </a:r>
            <a:r>
              <a:rPr lang="en-US" dirty="0"/>
              <a:t>Dealing With </a:t>
            </a:r>
            <a:r>
              <a:rPr lang="en-US" dirty="0" smtClean="0"/>
              <a:t>Children &amp; Youth </a:t>
            </a:r>
            <a:r>
              <a:rPr lang="en-US" dirty="0"/>
              <a:t>Grief</a:t>
            </a:r>
          </a:p>
        </p:txBody>
      </p:sp>
      <p:sp>
        <p:nvSpPr>
          <p:cNvPr id="3" name="Content Placeholder 2"/>
          <p:cNvSpPr>
            <a:spLocks noGrp="1"/>
          </p:cNvSpPr>
          <p:nvPr>
            <p:ph idx="1"/>
          </p:nvPr>
        </p:nvSpPr>
        <p:spPr/>
        <p:txBody>
          <a:bodyPr/>
          <a:lstStyle/>
          <a:p>
            <a:r>
              <a:rPr lang="en-US" dirty="0"/>
              <a:t>Teaching our </a:t>
            </a:r>
            <a:r>
              <a:rPr lang="en-US" dirty="0" smtClean="0"/>
              <a:t>children and youth </a:t>
            </a:r>
            <a:r>
              <a:rPr lang="en-US" dirty="0"/>
              <a:t>to cope with grief and loss provides them with important coping skills that will serve them well the rest of their lives.  </a:t>
            </a:r>
            <a:endParaRPr lang="en-US" dirty="0" smtClean="0"/>
          </a:p>
          <a:p>
            <a:r>
              <a:rPr lang="en-US" dirty="0" smtClean="0"/>
              <a:t>Keeping </a:t>
            </a:r>
            <a:r>
              <a:rPr lang="en-US" dirty="0"/>
              <a:t>a </a:t>
            </a:r>
            <a:r>
              <a:rPr lang="en-US" dirty="0" smtClean="0"/>
              <a:t>journal and developing Memory Boxes/Bags are </a:t>
            </a:r>
            <a:r>
              <a:rPr lang="en-US" dirty="0"/>
              <a:t>simple, powerful </a:t>
            </a:r>
            <a:r>
              <a:rPr lang="en-US" dirty="0" smtClean="0"/>
              <a:t>tools for </a:t>
            </a:r>
            <a:r>
              <a:rPr lang="en-US" dirty="0"/>
              <a:t>those facing difficult issues of the heart. </a:t>
            </a:r>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85</a:t>
            </a:fld>
            <a:endParaRPr lang="en-US" dirty="0"/>
          </a:p>
        </p:txBody>
      </p:sp>
    </p:spTree>
    <p:extLst>
      <p:ext uri="{BB962C8B-B14F-4D97-AF65-F5344CB8AC3E}">
        <p14:creationId xmlns:p14="http://schemas.microsoft.com/office/powerpoint/2010/main" val="213151568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1470025"/>
          </a:xfrm>
        </p:spPr>
        <p:txBody>
          <a:bodyPr/>
          <a:lstStyle/>
          <a:p>
            <a:r>
              <a:rPr lang="en-US" dirty="0" smtClean="0"/>
              <a:t>Donald P. Belau, Ph.D.</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Lincoln/Lancaster </a:t>
            </a:r>
            <a:r>
              <a:rPr lang="en-US" dirty="0"/>
              <a:t>LOSS Team </a:t>
            </a:r>
          </a:p>
          <a:p>
            <a:r>
              <a:rPr lang="en-US" dirty="0"/>
              <a:t>Clinical Director</a:t>
            </a:r>
          </a:p>
          <a:p>
            <a:r>
              <a:rPr lang="en-US" dirty="0">
                <a:hlinkClick r:id="rId2"/>
              </a:rPr>
              <a:t>donald.belau@doane.edu</a:t>
            </a:r>
            <a:endParaRPr lang="en-US" dirty="0"/>
          </a:p>
          <a:p>
            <a:r>
              <a:rPr lang="en-US" dirty="0" smtClean="0"/>
              <a:t>402-759-0573</a:t>
            </a:r>
            <a:endParaRPr lang="en-US" dirty="0"/>
          </a:p>
        </p:txBody>
      </p:sp>
    </p:spTree>
    <p:extLst>
      <p:ext uri="{BB962C8B-B14F-4D97-AF65-F5344CB8AC3E}">
        <p14:creationId xmlns:p14="http://schemas.microsoft.com/office/powerpoint/2010/main" val="1601382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Help</a:t>
            </a:r>
          </a:p>
        </p:txBody>
      </p:sp>
      <p:sp>
        <p:nvSpPr>
          <p:cNvPr id="3" name="Content Placeholder 2"/>
          <p:cNvSpPr>
            <a:spLocks noGrp="1"/>
          </p:cNvSpPr>
          <p:nvPr>
            <p:ph idx="1"/>
          </p:nvPr>
        </p:nvSpPr>
        <p:spPr/>
        <p:txBody>
          <a:bodyPr>
            <a:normAutofit/>
          </a:bodyPr>
          <a:lstStyle/>
          <a:p>
            <a:r>
              <a:rPr lang="en-US" dirty="0"/>
              <a:t>"Why" </a:t>
            </a:r>
            <a:r>
              <a:rPr lang="en-US" dirty="0" smtClean="0"/>
              <a:t>is more </a:t>
            </a:r>
            <a:r>
              <a:rPr lang="en-US" dirty="0"/>
              <a:t>than a question. </a:t>
            </a:r>
            <a:endParaRPr lang="en-US" dirty="0" smtClean="0"/>
          </a:p>
          <a:p>
            <a:r>
              <a:rPr lang="en-US" dirty="0" smtClean="0"/>
              <a:t>It </a:t>
            </a:r>
            <a:r>
              <a:rPr lang="en-US" dirty="0"/>
              <a:t>may be an agonizing cry for a heart-breaking loss, an expression of </a:t>
            </a:r>
            <a:r>
              <a:rPr lang="en-US" dirty="0" smtClean="0"/>
              <a:t>distress or anger, </a:t>
            </a:r>
            <a:r>
              <a:rPr lang="en-US" dirty="0"/>
              <a:t>disappointment, bewilderment, alienation, and betrayal. </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473D1D6-BCFF-4DE6-A47A-08457B9DFD7B}" type="slidenum">
              <a:rPr lang="en-US" smtClean="0"/>
              <a:t>9</a:t>
            </a:fld>
            <a:endParaRPr lang="en-US" dirty="0"/>
          </a:p>
        </p:txBody>
      </p:sp>
    </p:spTree>
    <p:extLst>
      <p:ext uri="{BB962C8B-B14F-4D97-AF65-F5344CB8AC3E}">
        <p14:creationId xmlns:p14="http://schemas.microsoft.com/office/powerpoint/2010/main" val="651117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2820</Words>
  <Application>Microsoft Office PowerPoint</Application>
  <PresentationFormat>On-screen Show (4:3)</PresentationFormat>
  <Paragraphs>333</Paragraphs>
  <Slides>86</Slides>
  <Notes>0</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Office Theme</vt:lpstr>
      <vt:lpstr>Impact of Language on Survivors of Loss</vt:lpstr>
      <vt:lpstr>What to Say: How to Help Someone Coping with a Loss Due to Suicide </vt:lpstr>
      <vt:lpstr>Overview</vt:lpstr>
      <vt:lpstr>Why?</vt:lpstr>
      <vt:lpstr>Why?</vt:lpstr>
      <vt:lpstr>Why?</vt:lpstr>
      <vt:lpstr>Ways to Help</vt:lpstr>
      <vt:lpstr>Ways to Help</vt:lpstr>
      <vt:lpstr>Ways to Help</vt:lpstr>
      <vt:lpstr>Ways to Help</vt:lpstr>
      <vt:lpstr>Ways to Help</vt:lpstr>
      <vt:lpstr>Ways to Help</vt:lpstr>
      <vt:lpstr>Ways to Help</vt:lpstr>
      <vt:lpstr>LOSS Teams’ Influence</vt:lpstr>
      <vt:lpstr>Ways to Help</vt:lpstr>
      <vt:lpstr>LOSS Team Interactions</vt:lpstr>
      <vt:lpstr>Hope</vt:lpstr>
      <vt:lpstr>Hope</vt:lpstr>
      <vt:lpstr>Self-care &amp; Grief</vt:lpstr>
      <vt:lpstr>Self-care &amp; Grief</vt:lpstr>
      <vt:lpstr>Self-care &amp; Grief</vt:lpstr>
      <vt:lpstr>Connectedness</vt:lpstr>
      <vt:lpstr>Connectedness</vt:lpstr>
      <vt:lpstr>Support &amp; the Power of Invitation</vt:lpstr>
      <vt:lpstr>Support &amp; the Power of Invitation</vt:lpstr>
      <vt:lpstr>Reducing Self-imposed Isolation</vt:lpstr>
      <vt:lpstr>Reducing Self-imposed Isolation</vt:lpstr>
      <vt:lpstr>Reducing Self-imposed Isolation</vt:lpstr>
      <vt:lpstr>7 Keys to Using Healing Language </vt:lpstr>
      <vt:lpstr>7 Keys to Using Healing Language </vt:lpstr>
      <vt:lpstr>Promote Respectfulness</vt:lpstr>
      <vt:lpstr>Strive to be Nonjudgmental</vt:lpstr>
      <vt:lpstr>Be calm &amp; relax before engaging in the visit—take several deep, cleansing breathes </vt:lpstr>
      <vt:lpstr>Use clear short phrases with emphasis upon open ended questions</vt:lpstr>
      <vt:lpstr>Focus on listening with your inner ear</vt:lpstr>
      <vt:lpstr>Use rich nonverbal communication</vt:lpstr>
      <vt:lpstr>Monitor the emotion of the visitation experience &amp; look for a safe, positive exit within a 45-60 minute period of time</vt:lpstr>
      <vt:lpstr>Practice</vt:lpstr>
      <vt:lpstr>Supportive Comments Focusing Upon Self-care</vt:lpstr>
      <vt:lpstr>Supportive Comments</vt:lpstr>
      <vt:lpstr>Supportive Comments</vt:lpstr>
      <vt:lpstr>Supportive Comments</vt:lpstr>
      <vt:lpstr>Supportive Comments</vt:lpstr>
      <vt:lpstr>Supportive Comments</vt:lpstr>
      <vt:lpstr>Supportive Comments</vt:lpstr>
      <vt:lpstr>Supportive Comments</vt:lpstr>
      <vt:lpstr>Supportive Comments</vt:lpstr>
      <vt:lpstr>Supportive Comments</vt:lpstr>
      <vt:lpstr>Supportive Comments Focusing Upon Coping</vt:lpstr>
      <vt:lpstr>Basics on Coping for the Survivor </vt:lpstr>
      <vt:lpstr>Basics on Coping for the Survivor </vt:lpstr>
      <vt:lpstr>Basics on Coping for the Survivor </vt:lpstr>
      <vt:lpstr>Basics on Coping for the Survivor </vt:lpstr>
      <vt:lpstr>Basics on Coping for the Survivor </vt:lpstr>
      <vt:lpstr>Basics on Coping for the Survivor </vt:lpstr>
      <vt:lpstr>Basics on Coping for the Survivor </vt:lpstr>
      <vt:lpstr>Children &amp; Youth Grief</vt:lpstr>
      <vt:lpstr>“A child’s life is forever changed and very different following a sudden traumatic loss of a loved one.” </vt:lpstr>
      <vt:lpstr>Language with Children &amp; Youth</vt:lpstr>
      <vt:lpstr>Concrete Tips for Dealing With Youth Grief</vt:lpstr>
      <vt:lpstr>Concrete Tips for Dealing With Youth Grief</vt:lpstr>
      <vt:lpstr>Concrete Tips for Dealing With Youth Grief</vt:lpstr>
      <vt:lpstr>Concrete Tips for Dealing With Youth Grief</vt:lpstr>
      <vt:lpstr>Concrete Tips for Dealing With Youth Grief</vt:lpstr>
      <vt:lpstr>Concrete Tips for Dealing With Youth Grief</vt:lpstr>
      <vt:lpstr>Concrete Tips for Dealing With Children’s Grief &amp; Curiosity</vt:lpstr>
      <vt:lpstr>Concrete Tips for Dealing With Children’s Grief</vt:lpstr>
      <vt:lpstr>Concrete Tips for Dealing With Youth Grief</vt:lpstr>
      <vt:lpstr>Concrete Tips for Dealing With Youth Grief</vt:lpstr>
      <vt:lpstr>Concrete Tips for Dealing With Grief</vt:lpstr>
      <vt:lpstr>Concrete Tips for Dealing With Grief</vt:lpstr>
      <vt:lpstr>Concrete Tips for Dealing With Grief</vt:lpstr>
      <vt:lpstr>Concrete Tips for Dealing With Grief</vt:lpstr>
      <vt:lpstr>Concrete Tips for Dealing With Grief</vt:lpstr>
      <vt:lpstr>Concrete Tips for Dealing With Youth Grief</vt:lpstr>
      <vt:lpstr>Concrete Tips for Dealing With Youth Grief</vt:lpstr>
      <vt:lpstr>Concrete Tips for Dealing With Youth Grief</vt:lpstr>
      <vt:lpstr>Concrete Tips for Dealing With Grief</vt:lpstr>
      <vt:lpstr>Concrete Tips for Dealing With Grief</vt:lpstr>
      <vt:lpstr>Concrete Tips for Dealing With Grief</vt:lpstr>
      <vt:lpstr>Concrete Tips for Dealing With Grief</vt:lpstr>
      <vt:lpstr>Concrete Tips for Dealing With Children’s Grief</vt:lpstr>
      <vt:lpstr>Concrete Tips for Dealing With Children’s Grief</vt:lpstr>
      <vt:lpstr>Concrete Tips for Dealing With Children’s Grief</vt:lpstr>
      <vt:lpstr>Final Thoughts for Dealing With Children &amp; Youth Grief</vt:lpstr>
      <vt:lpstr>Donald P. Belau, Ph.D.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Say: How to Help Someone Coping with a Loss</dc:title>
  <dc:creator>Don</dc:creator>
  <cp:lastModifiedBy>Don</cp:lastModifiedBy>
  <cp:revision>29</cp:revision>
  <dcterms:created xsi:type="dcterms:W3CDTF">2011-09-18T17:45:20Z</dcterms:created>
  <dcterms:modified xsi:type="dcterms:W3CDTF">2013-08-13T12:31:45Z</dcterms:modified>
</cp:coreProperties>
</file>